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sldIdLst>
    <p:sldId id="256" r:id="rId2"/>
    <p:sldId id="677" r:id="rId3"/>
    <p:sldId id="679" r:id="rId4"/>
    <p:sldId id="681" r:id="rId5"/>
    <p:sldId id="682" r:id="rId6"/>
    <p:sldId id="6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Foulk" initials="AF" lastIdx="38" clrIdx="0">
    <p:extLst>
      <p:ext uri="{19B8F6BF-5375-455C-9EA6-DF929625EA0E}">
        <p15:presenceInfo xmlns:p15="http://schemas.microsoft.com/office/powerpoint/2012/main" userId="396bdbf0751436b1" providerId="Windows Live"/>
      </p:ext>
    </p:extLst>
  </p:cmAuthor>
  <p:cmAuthor id="2" name="Rae Chicas" initials="RC" lastIdx="5" clrIdx="1">
    <p:extLst>
      <p:ext uri="{19B8F6BF-5375-455C-9EA6-DF929625EA0E}">
        <p15:presenceInfo xmlns:p15="http://schemas.microsoft.com/office/powerpoint/2012/main" userId="2c5dafefc671bf8c" providerId="Windows Live"/>
      </p:ext>
    </p:extLst>
  </p:cmAuthor>
  <p:cmAuthor id="3" name="Seth Streeter - Mission Wealth" initials="SS-MW" lastIdx="10" clrIdx="2">
    <p:extLst>
      <p:ext uri="{19B8F6BF-5375-455C-9EA6-DF929625EA0E}">
        <p15:presenceInfo xmlns:p15="http://schemas.microsoft.com/office/powerpoint/2012/main" userId="S-1-5-21-4081591657-1605531833-354285831-1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4D"/>
    <a:srgbClr val="D17346"/>
    <a:srgbClr val="56ABA8"/>
    <a:srgbClr val="86C6C5"/>
    <a:srgbClr val="417E77"/>
    <a:srgbClr val="153F5B"/>
    <a:srgbClr val="ABCE6E"/>
    <a:srgbClr val="ED7D31"/>
    <a:srgbClr val="F5CA56"/>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82104"/>
  </p:normalViewPr>
  <p:slideViewPr>
    <p:cSldViewPr snapToGrid="0">
      <p:cViewPr>
        <p:scale>
          <a:sx n="100" d="100"/>
          <a:sy n="100" d="100"/>
        </p:scale>
        <p:origin x="127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6:59:41.290"/>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48,'76'0,"-1"0,18 2,-1 0,-17-2,0 1,19 0,-2 1,-23-2,-4 0,-6 0,-4 0,25 0,-37 0,-13 0,-5-4,6 1,15-7,6 5,9-4,13 6,-5 1,26-1,-3-1,-4-2,0 2,-27 2,6 2,-14 0,0 0,9 0,5 5,10 0,17 3,-10-5,-32 0,3 0,1-3,-1 0,0 3,-1-2,7-1,-3 0,29 0,8 0,-23 0,-6 0,-5 2,-8-1,4 3,13 2,-8 1,22-1,-18-2,-1-1,-13 0,-12 2,-7-5,-6 2,-2-2,8 0,14 2,4 1,13 3,-18-1,10 0,-10 0,5-2,7 2,-10-5,0 3,-3-3,-5 0,9 0,3 0,2 2,11 1,-14 2,7-2,-17-1,-9-2,-14 2,-3-1,18 0,11-1,25 0,-16 0,9 2,-22-1,-4 1,-15-2,-12 0,19 0,-10 0,14-2,-21 2,1-2,5 2,1-2,3 2,-7-2,8 2,-9 0,11 0,-12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1:10.853"/>
    </inkml:context>
    <inkml:brush xml:id="br0">
      <inkml:brushProperty name="width" value="0.3" units="cm"/>
      <inkml:brushProperty name="height" value="0.6" units="cm"/>
      <inkml:brushProperty name="color" value="#DB4543"/>
      <inkml:brushProperty name="tip" value="rectangle"/>
      <inkml:brushProperty name="rasterOp" value="maskPen"/>
    </inkml:brush>
  </inkml:definitions>
  <inkml:trace contextRef="#ctx0" brushRef="#br0">1 1,'63'20,"4"-4,-12-8,16-6,-11 1,13-3,-15 0,-13-2,-10 1,-9-3,19-1,19-1,11-3,11 6,-11-2,-10 4,-2-2,-14 3,10 0,0 0,-4 0,4 0,-13 0,13 0,-6 0,4 0,11 0,-7 0,24 0,-14 0,7 0,-10 0,-6 0,-5 0,-3 0,-3 0,0 0,-3 0,-6 0,0 3,-1-3,11 4,5-3,-2 3,8-2,-10 2,9-3,-7 1,-3-2,-3 0,-7 0,-1 0,9 0,-5 0,13 0,-6 0,-7 0,-2 0,-15 0,11 0,-3 2,8-1,-2 1,-9-1,3 0,-7 1,15 0,24 1,29 3,-41-3,3 0,7 1,-2-1,-11 0,-1 1,1-1,-2 0,33 3,-11 0,-7-3,-27-1,-7-2,-5 0,6 0,23 0,18 2,-16 0,4 0,5 1,0 1,5 1,-2 1,-2-2,-4-1,30 4,-23-4,-24-3,-20 0,-12 0,-3 0,12 0,15 0,7 0,7 0,-19 0,-9 0,-14 0,3-2,4-1,11-1,7-1,-2 1,-3 1,-10 0,-11 3,-9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1:14.813"/>
    </inkml:context>
    <inkml:brush xml:id="br0">
      <inkml:brushProperty name="width" value="0.3" units="cm"/>
      <inkml:brushProperty name="height" value="0.6" units="cm"/>
      <inkml:brushProperty name="color" value="#DB4543"/>
      <inkml:brushProperty name="tip" value="rectangle"/>
      <inkml:brushProperty name="rasterOp" value="maskPen"/>
    </inkml:brush>
  </inkml:definitions>
  <inkml:trace contextRef="#ctx0" brushRef="#br0">0 13,'67'4,"18"0,-8-4,15 3,-39-3,0 0,-1 2,-1-1,2-1,0 0,2 0,-3 0,25 0,-2 0,-18-2,-12 1,8-1,-17 2,15-3,-9 3,-2-2,5-1,-7 3,14-5,2 5,0-3,7 3,-13 0,13-2,-7 1,-3-1,1 2,-18 0,3 0,-7 0,1 0,5 0,-1 0,-1 2,1 0,-4 2,15 1,9-2,3 1,2-1,-13 2,-14-3,-11 0,-5-2,8 0,2 0,6 2,-11-1,0 0,-3 1,5-1,6 0,-2 1,-1-1,-17 1,-10-2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1:30.934"/>
    </inkml:context>
    <inkml:brush xml:id="br0">
      <inkml:brushProperty name="width" value="0.3" units="cm"/>
      <inkml:brushProperty name="height" value="0.6" units="cm"/>
      <inkml:brushProperty name="color" value="#DB4543"/>
      <inkml:brushProperty name="tip" value="rectangle"/>
      <inkml:brushProperty name="rasterOp" value="maskPen"/>
    </inkml:brush>
  </inkml:definitions>
  <inkml:trace contextRef="#ctx0" brushRef="#br0">0 28,'78'-3,"-11"3,-16-5,0 5,13-3,-12 3,4 0,-19 0,-3-1,-1 0,-14-1,1 2,-8 0,11 0,3 0,10 0,4 0,-5 0,1-2,-11 2,-4-2,-2 2,3-2,3 1,9-1,-11 2,-4 0,-8-2,-2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1:34.839"/>
    </inkml:context>
    <inkml:brush xml:id="br0">
      <inkml:brushProperty name="width" value="0.3" units="cm"/>
      <inkml:brushProperty name="height" value="0.6" units="cm"/>
      <inkml:brushProperty name="color" value="#DB4543"/>
      <inkml:brushProperty name="tip" value="rectangle"/>
      <inkml:brushProperty name="rasterOp" value="maskPen"/>
    </inkml:brush>
  </inkml:definitions>
  <inkml:trace contextRef="#ctx0" brushRef="#br0">0 13,'53'0,"6"0,4-3,4 3,-12-3,-7 3,-17 0,-6 0,-8 0,-5 0,0 0,5 0,12 0,18-3,11 3,5-3,5 3,-24 0,-1 0,-22 0,-4 0,-5 0,5 0,6 0,5 0,11 0,-5 2,13-1,-6 1,1-2,-5 2,-15-2,-4 2,-8-2,1 0,2 0,0 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1:42.737"/>
    </inkml:context>
    <inkml:brush xml:id="br0">
      <inkml:brushProperty name="width" value="0.3" units="cm"/>
      <inkml:brushProperty name="height" value="0.6" units="cm"/>
      <inkml:brushProperty name="color" value="#DB4543"/>
      <inkml:brushProperty name="tip" value="rectangle"/>
      <inkml:brushProperty name="rasterOp" value="maskPen"/>
    </inkml:brush>
  </inkml:definitions>
  <inkml:trace contextRef="#ctx0" brushRef="#br0">1 172,'93'-23,"0"-1,-10 4,-1 1,3 5,-2 2,-19 6,-1 1,3-2,0 1,-14 3,-2 0,38-1,7-7,-10 9,-30-2,1 0,-2 3,0 1,1-2,-1 1,6 1,-1 0,37 0,-32 0,4 0,-2 0,1 0,5 0,1 0,6 0,-1 0,-15 0,-1 0,-6 1,-3 0,32 0,-23 3,10 0,8-2,10 1,-34-2,2 1,-4 1,1 1,13-1,-1 1,-2 2,-2 1,-5-3,-1-1,4 0,0 0,30 0,-36-2,-1 1,28-2,-22 5,-28-5,-22 2,5-2,-2 0,13 0,-1 0,10 0,-2 0,7 0,-14 0,3 0,2-2,15-1,19 0,0 1,-3 2,-29 0,-6-2,-15-1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1:44.210"/>
    </inkml:context>
    <inkml:brush xml:id="br0">
      <inkml:brushProperty name="width" value="0.3" units="cm"/>
      <inkml:brushProperty name="height" value="0.6" units="cm"/>
      <inkml:brushProperty name="color" value="#DB4543"/>
      <inkml:brushProperty name="tip" value="rectangle"/>
      <inkml:brushProperty name="rasterOp" value="maskPen"/>
    </inkml:brush>
  </inkml:definitions>
  <inkml:trace contextRef="#ctx0" brushRef="#br0">0 37,'75'-6,"-1"1,-8 0,1 1,18 3,0 2,-18-1,-1 0,10 0,-2 0,-17 0,-3 0,30 0,-24 0,-26-2,6 2,-6-2,3 2,8 0,0 0,-5 0,-11 0,-15 0,9 0,-2-2,14 1,-12-1,-6 2,2 0,-7 0,6 0,2 0,-6 0,9-1,-11-2,5-1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1:52.131"/>
    </inkml:context>
    <inkml:brush xml:id="br0">
      <inkml:brushProperty name="width" value="0.3" units="cm"/>
      <inkml:brushProperty name="height" value="0.6" units="cm"/>
      <inkml:brushProperty name="color" value="#DB4543"/>
      <inkml:brushProperty name="tip" value="rectangle"/>
      <inkml:brushProperty name="rasterOp" value="maskPen"/>
    </inkml:brush>
  </inkml:definitions>
  <inkml:trace contextRef="#ctx0" brushRef="#br0">0 72,'101'-13,"1"0,0 0,7 3,-9 4,6 2,-2 0,-10 1,-3 0,-1 2,-3 0,-2 1,-4 1,24 0,-8 1,-23-2,-6 0,-6 2,-2-1,1 0,-1-2,37 1,-38 0,0 0,-1 0,-1 0,-1 0,1 0,13 0,2 0,-10 0,1 0,20 2,2 0,-6 0,-2 0,-2 0,1 0,-1 0,-1-1,-8-1,0 0,-3 0,0 0,7 0,-1 0,-11 0,1 0,17 0,3 0,1 2,-1-1,0 0,1-1,14 2,-2-1,-22 0,1-2,25 1,2 0,-15 0,-2 0,5 0,-2 0,-8 0,-4 0,30 0,-11 0,-29 0,-13 0,-10 0,0 0,-3 0,23 0,-8 0,9-2,-18 2,-13-3,-14 3,-11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1:53.795"/>
    </inkml:context>
    <inkml:brush xml:id="br0">
      <inkml:brushProperty name="width" value="0.3" units="cm"/>
      <inkml:brushProperty name="height" value="0.6" units="cm"/>
      <inkml:brushProperty name="color" value="#DB4543"/>
      <inkml:brushProperty name="tip" value="rectangle"/>
      <inkml:brushProperty name="rasterOp" value="maskPen"/>
    </inkml:brush>
  </inkml:definitions>
  <inkml:trace contextRef="#ctx0" brushRef="#br0">0 155,'93'-26,"-1"-1,-13 5,-2 3,-10 9,-4 3,35-2,-44 6,0 0,42-4,-16 1,-7 3,-26-1,-7 3,-1-1,-1 2,11-2,4 1,1-1,5 2,-17 0,-9 0,-11 0,21 0,-7 0,24 0,-25 0,-12 0,-12 0,-9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2:00.207"/>
    </inkml:context>
    <inkml:brush xml:id="br0">
      <inkml:brushProperty name="width" value="0.3" units="cm"/>
      <inkml:brushProperty name="height" value="0.6" units="cm"/>
      <inkml:brushProperty name="color" value="#DB4543"/>
      <inkml:brushProperty name="tip" value="rectangle"/>
      <inkml:brushProperty name="rasterOp" value="maskPen"/>
    </inkml:brush>
  </inkml:definitions>
  <inkml:trace contextRef="#ctx0" brushRef="#br0">0 8,'55'2,"0"-1,6 0,1-1,1 1,1 1,5-1,-1 1,-15-2,-3 1,41 2,-32-3,-19 0,-5 0,-4 0,22-3,11 0,10-3,19 3,-14-2,-26 4,1 1,43 0,0 1,-46 0,0 1,40-2,6 2,-39 0,0 0,41 1,-39 2,1-1,-6-2,0 0,1 3,-1 0,2-2,-1 0,32 3,5 0,-30-1,-8-2,-24-1,-16-2,-10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2:07.8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68,'75'-1,"0"-1,-7 2,0 0,5 0,-2 1,-18 0,-3 1,43-2,-38 0,-14 0,-12-2,8-5,2-6,16 0,-10 2,-2 5,-13 5,-8-1,-5 2,-3-1,9-2,14 1,4 0,14-1,-4 3,-1-3,5 6,-10-3,10 5,-2-5,-2 5,7-5,-13 4,7-1,-2 2,-11-3,5 1,-19-3,5 0,3 0,-4 0,15 2,-8-2,1 4,-2-3,-6 1,15-2,-2 0,2 0,4 0,-12 0,12 2,2-2,-2 2,7-2,-20 0,-4 0,-18 0,-2 0,7 0,-4 0,18 0,-17 0,5 0,0 0,-1 0,9 0,-10 0,-5 0,-56 21,33-16,-35 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6:59:45.499"/>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63,'76'0,"2"0,18 0,5 0,0-2,4 0,-18 2,6 0,-5-1,-14 0,-3-1,-1 1,3 2,-1 0,-4 1,3-2,-6 0,33 3,-15-3,-25 0,9-4,9-3,-5-1,23-1,-2 6,-40 0,2 0,13 1,3 0,-4-1,3-1,15 2,2 0,-11 0,-2 1,-8 0,-3-1,-4 2,-4 0,19-3,-7 3,-14 0,-10 0,4 0,15 0,2 0,30 0,-9 0,21 0,-8 3,-10-2,-14 3,-14-3,-9 1,2-2,-5 0,5 0,-12 0,5-2,0 2,0-3,13 3,-11 0,-4 0,-10 0,-11 0,2 0,15 0,12 0,36 0,11 0,-5 3,-7 0,-35 0,-17-1,-17-2,-10 0,13 0,8 0,20 0,-7 4,-2-3,-19 4,-13-4,-7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2:13.9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64,'66'0,"-1"0,16 0,1 0,-3 0,-1 0,0 0,-2 0,-11 0,-5 0,10 0,-27 0,-24 0,8-2,16-4,20 0,26-3,-14 6,21-2,-25 1,-6 1,-24 1,-22 2,-6 0,0 0,2-2,9 1,5-1,5 0,3 2,0-2,-3 2,-7 0,-5 0,-6 0,7 0,6 0,9 0,8 0,-5 0,2 0,-19 0,-5 0,-6 0,5 0,1-2,10-1,6-1,-2 1,5 1,-30 2,-8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2:18.6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0 121,'60'0,"-1"0,17 0,2 0,2 0,3 0,-17 0,3 0,-2 0,20 0,-2 0,-5 0,-2 0,-11 0,-4 0,21 0,-2 0,-8-3,13 0,-24-2,2 0,-8 1,3 0,28 0,5 1,-6 1,0 1,0 0,0 2,11-1,-2 0,-20 0,-3 0,-2-2,-2 1,-4-1,-4 0,27-4,10 3,-7-3,-4 5,7-1,-20 2,5 0,-11 0,-6-3,0 3,-11-2,7 2,-3 0,-2-3,5 3,-10-2,10 2,-7 0,-1-2,13-2,1-1,6-1,0 1,-15 2,3-2,-2 4,1-1,14 2,-12-2,8 1,-19-3,-10 3,-14-1,-9 2,-3 0,12-4,-9 4,8-4,-14 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2:19.9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78,'76'-7,"-1"0,1 0,21-1,3 1,-9 2,6 0,-4 1,-21 2,-2 1,0 0,8-1,0 1,-3 0,15-1,-6 1,-13 0,-7 1,26-3,-46 3,-8-2,-9 0,-5-3,8 3,2 0,6 2,21 0,3 0,23 0,1 0,5 0,-36 0,1 0,40 0,-39 1,-2 1,14-1,-22 1,-27-2,-18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2:25.0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1 127,'76'-14,"11"0,7-2,-41 8,3 0,14 0,3 2,2-1,-1 0,0 2,2 1,10-1,-3 0,-19 3,1 0,19-4,2 2,-7 3,1 1,-1-3,2 2,14 1,-1 0,-13 0,0 0,23 0,4 0,-9 0,1 0,4 1,1 2,-30 1,1-1,-2 1,23 2,1-1,-23 1,4-1,-3 0,28 1,-3-1,-4 0,-2-1,5 0,-3-3,-24 2,-3-2,9 1,-3-4,-19 2,-4 0,35 0,-21 0,-11 0,0 0,23 0,-15 0,22 0,-21 0,-12 0,-6 0,-19 0,0 0,-11 0,-1-1,5 0,1-2,5 3,-8-3,-6 3,-5-2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2:41.41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1 255,'91'-14,"1"0,2-1,-4 3,-23 7,-2 2,12-3,-1 1,-18 2,-2 0,41-3,-31 2,-27 0,18-2,30-3,-34 3,6-1,34-5,5 0,-12 5,1 1,-15-1,3-1,-3 2,16 3,-5 2,-15-1,-4 0,-10 3,-5-2,18-1,-10-1,25-6,-8 0,-13 4,4 0,-1 1,1 2,3 0,2 1,12 0,-1 2,-16-1,-1 0,21 0,1 0,-9 0,0 0,-4 0,0 0,2 0,-3 0,-17 0,-2 0,-3 0,0 0,34 0,-22 0,3 0,-11 0,8 0,11 0,1 0,20 0,-3 0,-7 0,-5 0,-25 0,-2-3,-6 3,-2-4,5-2,-7 3,-3-1,-5 2,-7 1,6-1,-11 2,-2 0,-11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2:58.51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0 160,'74'-7,"-2"0,-10 2,-2 0,51-6,-36 5,-20-2,-17 5,-13 0,6 0,20-2,13-2,41 0,2 1,-37 3,3 0,-6 3,-1-1,-5 0,-2-1,47 2,-32 0,-6 0,-3 0,-5 0,2 0,-5 0,0 0,3-2,-7 1,9-1,-1 0,0-1,3 0,-21 1,-7 0,-3 1,8-3,17 4,-4-3,-2 1,-7 2,-18-2,-2 2,-1 0,18 0,21 0,8 0,-1 0,-19 0,-5 0,-21 0,-4 0,10-5,0 2,9-2,-18 1,-6 4,10-4,4 1,9 1,-4 0,-8 2,-4 0,-4 0,-2 0,3-2,10 1,5-3,-7 4,-11-2,-11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6:59:58.750"/>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19,'94'-6,"-41"5,0-1,4-1,1 0,0 3,1-1,11 0,0-1,-17 2,0 0,8 0,-1 0,19 0,-11 0,-17 0,-13 0,8 2,1-1,6 1,23-2,8 0,9 0,1 0,-30 0,-6 0,-28 0,-5 0,-5 0,3 0,13 2,0-1,1 1,-11 0,-10-2,-5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0:07.875"/>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0,'78'3,"15"-3,-33 1,5 0,17 1,3 0,7 0,3 0,-28 0,1-1,-1 1,20 0,-3-1,-9-1,-3 0,2 0,-6 0,22 0,-34-1,2-1,40 1,-46 0,2-1,2 1,-1-1,42 2,-39-2,1 1,-1 1,0 0,-3 0,1 0,5 0,-2 0,39 0,-33 0,1 0,-9-2,0 1,3 1,0-1,-6 0,-1-1,-2 2,-1 0,42 3,-40-3,-2 0,30 3,-3-3,-20 0,-18 0,-7 0,-13 0,4 0,6 0,0 0,16 0,-7 0,0 2,-11-2,-19 2,-7-2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0:10.428"/>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66,'61'7,"5"-1,22-6,-28 0,9 0,12 0,9 0,-1 0,-11 0,-1 0,5 0,-3-1,5 0,0-1,-4 2,6-1,-4 1,-2-1,-5-1,-2 0,-2-1,29 1,-6 0,-26 0,-4 0,-2-1,-1 0,-5 3,-2-1,25-4,18 2,-13-3,-5 0,4 0,-21 3,29-2,2 4,-42-2,0 0,4 3,-2 0,26-3,1 3,-14 0,-5 0,18 3,-4-3,3 3,5-3,-29 0,-10 0,-25 0,-12 0,12 0,-5-2,7 2,-6-4,-4 2,3-3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0:21.420"/>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46,'81'-10,"-8"1,-8 6,-10 1,2 0,-5 1,-5-1,3 0,14 1,-1-4,21 5,3-3,0 1,-34 1,0 1,1-1,-1-1,46 2,-43 0,-3 0,18 0,9 0,-9 0,-3 0,-18 0,1 0,44 0,-32 2,0-1,-6 1,-2 0,-2 1,-1 0,0 0,-2 0,30 1,17-2,-23-2,4 0,-4 0,-12 0,0 2,-10-1,-17 1,6-2,0 0,6 0,9 0,-11 0,3 0,-10 0,-6 0,-5 0,-7 0,-2 0,2 0,-4 0,5 0,5 2,9 1,14 1,5 1,17 1,-6-1,-3-2,-10 2,-21-5,-7 2,-7-2,2 0,19 0,-2 0,10 0,-12 0,-4 0,-3 0,-7 0,-4 0,-1 0,1 0,13 0,3-2,8 2,-11-2,-5 2,-12 0,3 0,1 0,12 0,-2-2,-2 1,-13 0,8 1,-8 0,11 0,1 0,-6 0,3 0,-9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0:29.801"/>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0 110,'65'-15,"-1"1,4-1,-1 3,-6 6,1 1,7-1,-2 1,-15 3,-1 0,6-1,-1 0,-11 2,-2 1,36-3,-8 1,-18 1,-5-2,3 1,-2 1,20-1,7 2,1 0,-34 0,-1 0,23-3,5 3,-7-3,-3 3,17 0,-34 0,1 0,4 0,1 0,9 0,1 0,-9 3,1 0,11-1,2 1,-7 2,0 0,0-2,0 1,4-2,-1-1,-13 1,0-1,6 1,-1-1,-7 1,-2-1,24 3,-4 1,-22-5,0 3,0-3,-7 0,2 0,-12 0,-3 0,-1 0,0 0,7 0,1 0,-1 0,-3-2,-7 1,-2-1,2 2,5 0,13 0,4 0,5 0,0 0,-10 0,1 0,-11 0,-4 0,-6 0,-4 0,3 0,0 0,2 0,-2 0,11-4,3-1,7-3,-4 3,-11 3,-4 0,4 0,19-1,9 1,7 2,-17 0,-12 0,-15 0,0-2,-3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0:38.036"/>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1 298,'64'-31,"4"0,-33 20,1 3,1-4,-5 4,26-6,7 0,16-3,7 0,-6 0,-4 0,5 0,-14 3,19-3,4 9,3-9,-38 17,0 0,45-17,-41 14,0 3,-6-2,-2-1,0 0,-1 6,2-3,-1 0,44 0,-45 0,2 0,5 0,-2 0,39 0,-38 3,-1-1,40 1,-6 6,11-9,-23 0,18 0,-5 0,-5 0,5 5,-23-2,3 11,-20-14,-6 6,-5-6,-2 0,-3 5,8-2,-14 3,13-6,-6 0,6 0,4 0,-4 0,28 6,6 13,12-8,-1 12,-23-17,-15 2,-18 0,-18-8,-2 0,6 0,5 0,0 0,-4 3,5 0,11 8,9-5,10 16,-14-7,-2 1,-19-7,-5-6,-10-3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4-30T07:00:46.564"/>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 35,'79'2,"-4"0,-32-2,6 0,-7 0,3-2,12-3,13-1,8-2,20 2,-20 3,14 0,-11 3,-3 0,8-2,-13 1,26-2,-3 3,2 0,-40 0,0 0,1 0,1 0,5 0,4 0,6 2,0-1,-12 0,-1-1,6 2,-2-1,42-1,-12 0,1 0,-20 0,26 0,-2-3,-2 3,4-3,-33 3,0 0,-15 0,-3 0,6 0,5 0,-1 0,10 0,-12 0,22 2,-2 2,2-1,-4-1,-19-2,4 0,-5 0,-9 0,2 0,-17 0,-3 0,-2 0,0 0,11 0,2 0,0 0,2 0,-13 0,5 0,-3 0,2 0,6 0,-10 0,11 0,-7 0,3 0,-7 0,-9 0,-12 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8D470-7332-45A5-B9D5-1D84D75891DE}"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024EF-0F37-4C51-B946-8FEF781E8204}" type="slidenum">
              <a:rPr lang="en-US" smtClean="0"/>
              <a:t>‹#›</a:t>
            </a:fld>
            <a:endParaRPr lang="en-US"/>
          </a:p>
        </p:txBody>
      </p:sp>
    </p:spTree>
    <p:extLst>
      <p:ext uri="{BB962C8B-B14F-4D97-AF65-F5344CB8AC3E}">
        <p14:creationId xmlns:p14="http://schemas.microsoft.com/office/powerpoint/2010/main" val="252231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 name="Shape 21"/>
          <p:cNvSpPr txBox="1">
            <a:spLocks noGrp="1"/>
          </p:cNvSpPr>
          <p:nvPr>
            <p:ph type="body" idx="1"/>
          </p:nvPr>
        </p:nvSpPr>
        <p:spPr>
          <a:xfrm>
            <a:off x="935038" y="4416425"/>
            <a:ext cx="5140325" cy="4183063"/>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697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2</a:t>
            </a:fld>
            <a:endParaRPr lang="en-US" dirty="0"/>
          </a:p>
        </p:txBody>
      </p:sp>
    </p:spTree>
    <p:extLst>
      <p:ext uri="{BB962C8B-B14F-4D97-AF65-F5344CB8AC3E}">
        <p14:creationId xmlns:p14="http://schemas.microsoft.com/office/powerpoint/2010/main" val="49632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3</a:t>
            </a:fld>
            <a:endParaRPr lang="en-US" dirty="0"/>
          </a:p>
        </p:txBody>
      </p:sp>
    </p:spTree>
    <p:extLst>
      <p:ext uri="{BB962C8B-B14F-4D97-AF65-F5344CB8AC3E}">
        <p14:creationId xmlns:p14="http://schemas.microsoft.com/office/powerpoint/2010/main" val="147479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4</a:t>
            </a:fld>
            <a:endParaRPr lang="en-US" dirty="0"/>
          </a:p>
        </p:txBody>
      </p:sp>
    </p:spTree>
    <p:extLst>
      <p:ext uri="{BB962C8B-B14F-4D97-AF65-F5344CB8AC3E}">
        <p14:creationId xmlns:p14="http://schemas.microsoft.com/office/powerpoint/2010/main" val="128813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5</a:t>
            </a:fld>
            <a:endParaRPr lang="en-US" dirty="0"/>
          </a:p>
        </p:txBody>
      </p:sp>
    </p:spTree>
    <p:extLst>
      <p:ext uri="{BB962C8B-B14F-4D97-AF65-F5344CB8AC3E}">
        <p14:creationId xmlns:p14="http://schemas.microsoft.com/office/powerpoint/2010/main" val="188090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6</a:t>
            </a:fld>
            <a:endParaRPr lang="en-US" dirty="0"/>
          </a:p>
        </p:txBody>
      </p:sp>
    </p:spTree>
    <p:extLst>
      <p:ext uri="{BB962C8B-B14F-4D97-AF65-F5344CB8AC3E}">
        <p14:creationId xmlns:p14="http://schemas.microsoft.com/office/powerpoint/2010/main" val="994883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9D2F65-99E5-1048-A57E-2879266A2AC3}"/>
              </a:ext>
            </a:extLst>
          </p:cNvPr>
          <p:cNvPicPr>
            <a:picLocks noChangeAspect="1"/>
          </p:cNvPicPr>
          <p:nvPr userDrawn="1"/>
        </p:nvPicPr>
        <p:blipFill rotWithShape="1">
          <a:blip r:embed="rId2">
            <a:alphaModFix amt="70000"/>
          </a:blip>
          <a:srcRect l="39426" b="20841"/>
          <a:stretch/>
        </p:blipFill>
        <p:spPr>
          <a:xfrm>
            <a:off x="-1" y="233265"/>
            <a:ext cx="4274708" cy="6624735"/>
          </a:xfrm>
          <a:prstGeom prst="rect">
            <a:avLst/>
          </a:prstGeom>
        </p:spPr>
      </p:pic>
      <p:pic>
        <p:nvPicPr>
          <p:cNvPr id="5" name="Picture 4">
            <a:extLst>
              <a:ext uri="{FF2B5EF4-FFF2-40B4-BE49-F238E27FC236}">
                <a16:creationId xmlns:a16="http://schemas.microsoft.com/office/drawing/2014/main" id="{5DDB7115-9CEE-AE45-90AF-4D87957B0318}"/>
              </a:ext>
            </a:extLst>
          </p:cNvPr>
          <p:cNvPicPr>
            <a:picLocks noChangeAspect="1"/>
          </p:cNvPicPr>
          <p:nvPr userDrawn="1"/>
        </p:nvPicPr>
        <p:blipFill>
          <a:blip r:embed="rId3"/>
          <a:stretch>
            <a:fillRect/>
          </a:stretch>
        </p:blipFill>
        <p:spPr>
          <a:xfrm rot="16200000">
            <a:off x="9373730" y="3340418"/>
            <a:ext cx="5226112" cy="410428"/>
          </a:xfrm>
          <a:prstGeom prst="rect">
            <a:avLst/>
          </a:prstGeom>
        </p:spPr>
      </p:pic>
    </p:spTree>
    <p:extLst>
      <p:ext uri="{BB962C8B-B14F-4D97-AF65-F5344CB8AC3E}">
        <p14:creationId xmlns:p14="http://schemas.microsoft.com/office/powerpoint/2010/main" val="168126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89B6A2-4EE8-184D-B4CE-463D5975C0AC}"/>
              </a:ext>
            </a:extLst>
          </p:cNvPr>
          <p:cNvPicPr>
            <a:picLocks noChangeAspect="1"/>
          </p:cNvPicPr>
          <p:nvPr userDrawn="1"/>
        </p:nvPicPr>
        <p:blipFill rotWithShape="1">
          <a:blip r:embed="rId2">
            <a:alphaModFix amt="70000"/>
          </a:blip>
          <a:srcRect l="39426" b="20841"/>
          <a:stretch/>
        </p:blipFill>
        <p:spPr>
          <a:xfrm rot="10800000" flipH="1">
            <a:off x="0" y="0"/>
            <a:ext cx="904888" cy="1402352"/>
          </a:xfrm>
          <a:prstGeom prst="rect">
            <a:avLst/>
          </a:prstGeom>
        </p:spPr>
      </p:pic>
    </p:spTree>
    <p:extLst>
      <p:ext uri="{BB962C8B-B14F-4D97-AF65-F5344CB8AC3E}">
        <p14:creationId xmlns:p14="http://schemas.microsoft.com/office/powerpoint/2010/main" val="350264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8FF4F2-D26B-FB4D-B182-A83ED6591A1D}"/>
              </a:ext>
            </a:extLst>
          </p:cNvPr>
          <p:cNvPicPr>
            <a:picLocks noChangeAspect="1"/>
          </p:cNvPicPr>
          <p:nvPr userDrawn="1"/>
        </p:nvPicPr>
        <p:blipFill rotWithShape="1">
          <a:blip r:embed="rId2">
            <a:alphaModFix amt="37000"/>
          </a:blip>
          <a:srcRect l="3686" t="13372" r="16667" b="20735"/>
          <a:stretch/>
        </p:blipFill>
        <p:spPr>
          <a:xfrm>
            <a:off x="9331" y="0"/>
            <a:ext cx="12192000" cy="6858001"/>
          </a:xfrm>
          <a:prstGeom prst="rect">
            <a:avLst/>
          </a:prstGeom>
        </p:spPr>
      </p:pic>
      <p:pic>
        <p:nvPicPr>
          <p:cNvPr id="7" name="Picture 6">
            <a:extLst>
              <a:ext uri="{FF2B5EF4-FFF2-40B4-BE49-F238E27FC236}">
                <a16:creationId xmlns:a16="http://schemas.microsoft.com/office/drawing/2014/main" id="{256D8387-B6D0-4742-9115-E6F091EF5F6C}"/>
              </a:ext>
            </a:extLst>
          </p:cNvPr>
          <p:cNvPicPr>
            <a:picLocks noChangeAspect="1"/>
          </p:cNvPicPr>
          <p:nvPr userDrawn="1"/>
        </p:nvPicPr>
        <p:blipFill>
          <a:blip r:embed="rId3"/>
          <a:stretch>
            <a:fillRect/>
          </a:stretch>
        </p:blipFill>
        <p:spPr>
          <a:xfrm>
            <a:off x="5102386" y="6290309"/>
            <a:ext cx="1987228" cy="156065"/>
          </a:xfrm>
          <a:prstGeom prst="rect">
            <a:avLst/>
          </a:prstGeom>
        </p:spPr>
      </p:pic>
    </p:spTree>
    <p:extLst>
      <p:ext uri="{BB962C8B-B14F-4D97-AF65-F5344CB8AC3E}">
        <p14:creationId xmlns:p14="http://schemas.microsoft.com/office/powerpoint/2010/main" val="236189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722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2C36C-3711-7841-9BEE-7A2C933EE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68B895D-9B92-5043-B140-EB902AFBF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89027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75" r:id="rId4"/>
  </p:sldLayoutIdLst>
  <p:txStyles>
    <p:title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4.png"/><Relationship Id="rId3" Type="http://schemas.openxmlformats.org/officeDocument/2006/relationships/image" Target="../media/image6.png"/><Relationship Id="rId21" Type="http://schemas.openxmlformats.org/officeDocument/2006/relationships/image" Target="../media/image15.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8.png"/><Relationship Id="rId50" Type="http://schemas.openxmlformats.org/officeDocument/2006/relationships/customXml" Target="../ink/ink24.xml"/><Relationship Id="rId7" Type="http://schemas.openxmlformats.org/officeDocument/2006/relationships/image" Target="../media/image8.png"/><Relationship Id="rId12" Type="http://schemas.openxmlformats.org/officeDocument/2006/relationships/customXml" Target="../ink/ink5.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38" Type="http://schemas.openxmlformats.org/officeDocument/2006/relationships/customXml" Target="../ink/ink18.xml"/><Relationship Id="rId46" Type="http://schemas.openxmlformats.org/officeDocument/2006/relationships/customXml" Target="../ink/ink22.xml"/><Relationship Id="rId2" Type="http://schemas.openxmlformats.org/officeDocument/2006/relationships/notesSlide" Target="../notesSlides/notesSlide3.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9.png"/><Relationship Id="rId41"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0.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3.png"/><Relationship Id="rId40" Type="http://schemas.openxmlformats.org/officeDocument/2006/relationships/customXml" Target="../ink/ink19.xml"/><Relationship Id="rId45" Type="http://schemas.openxmlformats.org/officeDocument/2006/relationships/image" Target="../media/image27.png"/><Relationship Id="rId53" Type="http://schemas.openxmlformats.org/officeDocument/2006/relationships/image" Target="../media/image31.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9.png"/><Relationship Id="rId10" Type="http://schemas.openxmlformats.org/officeDocument/2006/relationships/customXml" Target="../ink/ink4.xml"/><Relationship Id="rId19" Type="http://schemas.openxmlformats.org/officeDocument/2006/relationships/image" Target="../media/image14.png"/><Relationship Id="rId31" Type="http://schemas.openxmlformats.org/officeDocument/2006/relationships/image" Target="../media/image20.png"/><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9.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8.png"/><Relationship Id="rId30" Type="http://schemas.openxmlformats.org/officeDocument/2006/relationships/customXml" Target="../ink/ink14.xml"/><Relationship Id="rId35" Type="http://schemas.openxmlformats.org/officeDocument/2006/relationships/image" Target="../media/image22.png"/><Relationship Id="rId43" Type="http://schemas.openxmlformats.org/officeDocument/2006/relationships/image" Target="../media/image26.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descr="data:image/jpeg;base64,/9j/4AAQSkZJRgABAQAAAQABAAD/2wBDAAkGBwgHBgkIBwgKCgkLDRYPDQwMDRsUFRAWIB0iIiAdHx8kKDQsJCYxJx8fLT0tMTU3Ojo6Iys/RD84QzQ5Ojf/2wBDAQoKCg0MDRoPDxo3JR8lNzc3Nzc3Nzc3Nzc3Nzc3Nzc3Nzc3Nzc3Nzc3Nzc3Nzc3Nzc3Nzc3Nzc3Nzc3Nzc3Nzf/wAARCABJAWIDASIAAhEBAxEB/8QAHAABAAIDAQEBAAAAAAAAAAAAAAEGBQcIAgQD/8QAShAAAQMDAgMDBQsHCgcAAAAAAQACAwQFEQYSByExE0FRCBZhcXQUIjY3QlWBkZSx0RUjMpOhssIkMzVSVmJzdeHwFzRFU4KSs//EABoBAQADAQEBAAAAAAAAAAAAAAABAgMEBQb/xAAxEQACAgIBAgIGCgMAAAAAAAAAAQIRAwQhEjETQQUVUWFxgRQiMjVCUlOhseEzkdH/2gAMAwEAAhEDEQA/AN4oiIAiIgCIiAIiIAiIgCIiAIiIAiIgCIiAIiIAiIgCIiAIiIAiIgCIiAIiIAiIgCIiA5s46fGBN7NF9y1/3LYHHT4wJvZovuVw4C2ugrtOXCStoqed7a3DXSxhxA2N5c19VDZWtpQyNXwjCrlRo9Oa6/8ANyyfNND+ob+Ceblk+aaH7O38Fzeu4/k/ct4ZyBzTmuvjp2yD/pNDj2dv4LCuq9AMeWSVWmmuacEGaAEH61MfTKl2xt/P+iPDOW+aFdZW6j0ndGvfbILNWMYcOdTiOQNPgducLmfWcbIdW3iOJjWRsq5A1rRgAbu5depv/SZuHTVESjRhURF6FlDtNERfBHUEREAREQBERAEREAREQBERAEREAREQBERAEREAREQBERAEREAREQBERAEREAREQHNnHT4wJvZovuV88nn4MXL27+BiofHT4wJvZovuV88nn4MXL27+Bi9/a+7YfIyX2zaynKhV7XGqKXSlimuFRh836FPDnBlkPQervJ8F4UIynJRj3Zr2Kjxm1wbJQGy2uYtuNWzMkjHDMEf4u5gejJ5cloqx2isvl0gttuh7SpndtaDyDR3knuA6leLlXVV0uM9fWyOlqKiQySOOeZPcPR3AdwXQfCHQ/m5bDcblE38q1jQSCMmCPuZ6z1P0DuX0b6PR2tX4n/P/ABGPM5Fq0hpui0tY4bZQtBDffSy7cGV56uP++QAHcuY9c/DG9e2SfvLrcLkjXPwxvXtkn7y5fQ0nLNNvvRbJ2MEiIvoTE6Q/4zaR/wC5W/Z/9V+9Hxd0hVStjdXTU+4gB01O4N+sZx6zyWqOC1qoLxq+amudHDVwCikeI5m7gHB7MHn38yttaj4WaZu9E+OkoY7fVBp7KamG3B/vN6OH+xhfM7GDUwZfDl1fHg2Tk1Zc6SqgrKeOopJo5oJBlkkbg5rh4ghfutBcHbzXWDWUul6557GZ8kZj5kMmZk5Ge4gH18lt3VmsLNpSmjlu1QWulz2UMbd0kmOuB4ek4C49jVliy+HHm+3vLKVqzPqVq+j43abnqRFUUtwpoif558bXAesNcT9QK2G65UhtRucUompBD2wkiO4OZjOR48llkwZcddcasm0z7UVY0hra0avfUstHujNM1pk7aPb+lnGOZ8Co1fri0aRmp47uKndUNc6PsYw7kMZzzHiFHg5Ovorn2C13LQoVF1vxEtunqSSmEkzLlUURnpPzO5uXAhmeeOo6Kg8OOJlPazc59W11ZUVNS9hjcGb8NAPIAcmjn0C3hpZp43kS4X7kOSTo3yoWG1Dqe0adtjK+7VPYxSY7NoGXyHHRoHVUePjhp11QGOobm2InHaljD+zcssetmyK4RtE2kbSUL4rPdaK9WyG4Wyds9NM3LHjl6wR3EHkQqVqLi7pyy1slHGKmvmjdtkNM1uxp7xuJGT6sqsMOScnGKdoNpGwlVtV69smlK2KkuzqhsssfaN7KLcMZx4r5NI8SrBqmrFHTPnpqxwJZBUtAL8ddpBIJ9HVa38oNpdqa2taMk0mAP/Irp1tRzzrFlTREpUrRvqKQSxtkbnDgCM+le1rm58WtM2WZlA51TVyxMa2V1MxrmtOByySMn1K36b1Ha9S24VtoqO1iDtr2lpa6N3g4dxXPPBkhHqlF0SmmZdQqvq/Xti0kWRXKaSSqe3e2mgbueR4noAPWefPCr1o4z6auFS2CqjrKDeQBLOxpYPWWk49eMK0dbNOPXGLaHUjZSglQx7Xsa5pBa4ZBHMFSVgSUm88UtN2W6VNtrn1Yqad+yQMgyM4zyOfSvkj4yaQe8NNRVsB+U6mcQPqyVryspKWv47y0tdAyenlrSHxyAFrh2XePWtm6n0RoxtirXVNuoaGNsLnGpiaI3xkDIII7/R39F6c8Gtj6FJNuST495S5MtNlvFvvlCyttVXHU07+j2dx8CDzB9B5r7lovyd21P5Uu7mBwpuwjEnhvydv043LZerteWLSTmRXKaR9S9u5tPAzc/bnGTzAA9ZXNn1XDO8WPklS4tlpUrXFHxi07LURRV1NcreJRlklTANpB6H3pJx6cK71t2o6SyzXd0naUcUBnL4vfbmAZyPHksp4MsGlKNWTaZkEVFp+Kul5rXUXB1RPFDC8M2yRYfI4jOGjJyvxsHFvTV6uUdC33VSSSuDInVMYDXOPQZDjgn0q30XNTfS+BaLLqvVFu0pQR1t2dKIZJhC3s2bjuIJ6eppX1afvNLf7TBc6AvNNOCWF7dp5Ejp6wtfeUJ8D6H/MWf/ORZzhRNHT8NrZNM9scUccjnvccBoD3EklaSwRWqsq7t0Rf1qLsip9g4h2XUV1NutEddPKMl0ggAja0fKJJ6ftVwXNPHLG6kqZYIiKoObOOnxgTezRfcr55PPwYuXt38DVQ+OnxgTezRfcr55PHwYuXt38DF7+192w+Rkvtm0K2qgoaSaqqpWRQQsL5HvOA1o6krlziFq6fVt+fVEbaOHdHSRH5LM/pH0u5E/QO5XDjXrltfVO05a5waaB38sew5Ekg+QD4NPX0+pUzh7pSfV99ZRsJZSRYfVyj5LPAek4wPr7k9HYIYMb2MvyE226RcuC2iPynVs1FdIs0dO/+SxvAImkHyiPBvd6fUt8gYX40NJBQUcNJSRNighYGRsaOTWjoF+68ja2ZbGRzfyLxVIlcka5+GN69sk/eXW65I1z8Mb17ZJ+8vS9C/wCWXwK5OxgkRF9EYmzPJ/8AhvP/AJfJ+/GuhnHAyuYtE1Go9IXl1ypdOV1Q90DoSySmkaMEtOeTf7qtd11hxG1JC6327T1XQsnBY6SKmeHYI6do4AN9fI+lfPb+rLPsOSar22jWMqRirRI26cdBPRkuj/KMj9wHc0Oz937V82tLiari5NNW0c1fDR1TY2UkTcueyMZ2gek5P0lbH4U8OpdLukud2cx1xlZ2bI4zlsLe/n3k4HqWC4i6avFi1tBrOw0ctZH2jZZ4om5LHABpGBz2uHfg4OVaOxilsdMX2jSfbn4inR8+uNYSao01Pa2aOu8Mp2mCV0BIiIcDy974Aj6VleFxuEfDe90VygqIfc5l7Fs8ZYQx0ecDIHLdu+tfLqTibeLvafcOnLBeaW4Slu6YRFzo8EEhgAOc4xzxyJV30hab2NHSUuqK2We41jXl/aO3diHNwGZHh1PpJXPlbhgUGkubq7ZKXJr3yc/+bvv+HB97158oz+kLJ/gzfe1YbR1ffOGl+r6eusVTUxzNEcgja4btpJa5jsEEHJ+vuwvPEx+ptV1NBdJrFW09I6N7KamETnyMAIy9+G8txIxnub9fZ0XvrNa6X537iPw0bb1VbKGo0FW1U9JBJUR2l2yV8YLm4jJGCqJwDtdBcaC8Guo4KgsljDTLGHYBac9VtC40Mtw0XPb4hiee3GFodyw4x4APhzWk+HeobroOW40lZpy4VHbluWNjcxzHtyP6pyDn9i4tdynrZIRfNrzLPhot/G/SV1vMdDcLRA6pZSRvjlp4sl4BIILW9/TBHXkOvdgZuJVFXWcWLWmmJhBhjSKYmI+9IPJrsEcwOQKtfFSp1nRsobjpaWrFKYsVENPE2RzHciCRtJxzI5eHNV3Uuv5dSaZltLtH10lwni7MufCXNjd/Wbgbic8x0WmvcsUFJJpPydNEPuZ99ysVr4S3au0U6YUxBG1z3OfDI8tYchxOMbgcdO/vXw+TzRU/5FuVf2bPdBqhDvx74NDGnGfDLivs4c6GrINB3W231rqeS7E4hPN0LduGkjng5547sBVfRtzvfDGsrrZerDW1FJM/e2SmjLgXDluaehBGOWQQjUZY8uLHK3d9+Wh5ps2DdOG1trtWR6jjq6mlqWSxymOANDHObjmeWeeOa135Qgzqa2jPWk/iKyFsdqvXOvIrnFFcrTZoJI3PZI97GOYw5245Bznd+OgPqz+fHW2XCt1NbZKOgq6ljabDnQwOeAdx5cgp1urHsQWSd8P5e4PlcGyTpezR6NfamUEDaX3GRgMG7O3O7PXdnnnrlay8nWRxut5ZkhrqeIkeJDjj7ytzyNcbM9oad3uYjGOedq1BwBttfQXa6urqGqpmup2BpnhcwE7j0yFz4Z3rZVJ+z+SWuUVGgvBPE6tvFfbaq7PiqppBTwM3HIJa3IwfetGMekBWDiJqOTWNqip49I3anqoZA6Od8DjhvRw5NzzX0Xmy3vh9r5+pLVb56+11Mkj3shbkta/Jcx2AcYOCD6APFfXqbX+o9SMp7fo+y3ijlc/dJO6LDvVy5AeJJXc5KU8eSCTSS5ukviivlRduEsta/QtvjuMU0U8G+HbMwsdta4hvI+jCuKxWmKSvorHR093qXVVe2MGeVzs5eeZwfAdPoWVK8TNLqySl7WaLsc3ams7NQcY620yTGFlVV7DIBkt/N56fQrNWcCS2me6hvgM4GY2ywYa49wJByPXg+pYTUrL1aeK9ZfKGy1tW2Cq3x7YHlknvAP0gPSrBVcTda1MD4qLRtTFO8YZIKeZ+307dvNe3Oex04/Bkq6V5oz4t2frwf1dKy4v0jcaWlhki3iJ9PGGbnsPvg4DkTyJz6Co17X6QtOt2VctDcLrf2vjeYYZMxscANrS0955HaB6e9OEug7tSXt+pNRQmGchxhik/nC9+dz3D5PInl6TyCr99obtozinJf5bZUV9K+rlqY3RsJa5sm4FucHDm7u/wCy6cMtmXQ/LydW/ZZPNcn18TdQ3296aZ+VdIy26lbMx8dXNJlzCe7aRkEqxaZkfLwCqTI4uIoatoz3AOeAPqCwmvtQXvXGnJI7Vp24U9vppWSTOmiJfMegaxoByBnJOVYNNUNZFwMqqOSlnZVmkqwIHROEhJc/A24zzyFE6jrwTST6lxdhdyveT9ZaGrkuVyqoGTVEO2GLtBkMBGSQPE8uf+qxnHm3U1u1RR1VFE2GSopt0mxoALmuwHcu/GB9AVs4BUFZQ0F2bXUdRTOdKwtE8TmE8u7IWI4+Wy4V17tr6Ggq6lraZwc6CFzwDu6EgLSOVesXb4/oivqGY47uLtB2lzjkmtiJPj+akWvL7frpBoHT9lDHU9snifI+ZpBNQRIct9TeRx35C2Vxqoayt0PaoqKkqKiVlXE5zIYnPc0dk8ZIA8SPrX6ac0lHqLhJQ2i5QPp6kNkdE6WIh8Em92HYOD+IKzwZ4YteDnylJ/L3ktNssHDey2e06YpX2OQTx1TGyyVXypXY789MdMdytq0RwxuOoNHXuayXa2V7rZJOY3vbTvcyB4ON7Tjm08s92Oa3uOi4NzHKGVtu75stF8BEQrlLHNnHT4wJvZovuVm4IamstksFfBdrnT0kr6ve1krsEt2NGfrCw3Gi0XOt11PNR22sqIvc8Q3w073tzjpkBUXzdvmP6FuX2ST8F9PDHi2NOGOUq4Rg21Kzpbz50cet8t3/uF6brvR7f0b9QD1PXM/m7fPmW5fZJPwTzdvnzLcvskn4LD1Vr/AKn7ot4j9h00Nf6Sx8IKH9Ynn/pL+0FD+sXMvm7fPmW5fZJPwTzdvnzLcvskn4KPVWv+p/A8R+w6a8/9Jf2gof1i5p1fUQ1mqLrU0sjZIZaqR0b29HAnqF+fm7fPmW5fZJPwTzdvvzLcvskn4Lr1NXDrScozu/gVlJsxaLKebt8+Zbl9kk/BF3+Lj/Mv9lTr9MKUXwx0kYQjKlEB5246KSMqUSgeS3PXCnHJSiA84TavSICCFAbg55L0iAjHJQW56/UvSICAEwpRKBGEwVKICMKNuOmAvSIAoKlEBGEwpRARhQW564I9K9IgPIbjomF6RARhMKUQEYTClEoEYUoiAIiICMFFKICEUogIRSiAhFKICEUogP/Z"/>
          <p:cNvSpPr/>
          <p:nvPr/>
        </p:nvSpPr>
        <p:spPr>
          <a:xfrm>
            <a:off x="1587501" y="-150813"/>
            <a:ext cx="1438275" cy="295276"/>
          </a:xfrm>
          <a:prstGeom prst="rect">
            <a:avLst/>
          </a:prstGeom>
          <a:noFill/>
          <a:ln>
            <a:noFill/>
          </a:ln>
        </p:spPr>
        <p:txBody>
          <a:bodyPr spcFirstLastPara="1" wrap="square" lIns="91425" tIns="45700" rIns="91425" bIns="45700" anchor="t" anchorCtr="0">
            <a:noAutofit/>
          </a:bodyPr>
          <a:lstStyle/>
          <a:p>
            <a:endParaRPr sz="2400" dirty="0">
              <a:solidFill>
                <a:schemeClr val="dk1"/>
              </a:solidFill>
              <a:latin typeface="Arial"/>
              <a:ea typeface="Arial"/>
              <a:cs typeface="Arial"/>
              <a:sym typeface="Arial"/>
            </a:endParaRPr>
          </a:p>
        </p:txBody>
      </p:sp>
      <p:pic>
        <p:nvPicPr>
          <p:cNvPr id="7" name="Picture Placeholder 6">
            <a:extLst>
              <a:ext uri="{FF2B5EF4-FFF2-40B4-BE49-F238E27FC236}">
                <a16:creationId xmlns:a16="http://schemas.microsoft.com/office/drawing/2014/main" id="{0A6A1399-EACE-464A-BC26-4D7220EA13C3}"/>
              </a:ext>
            </a:extLst>
          </p:cNvPr>
          <p:cNvPicPr>
            <a:picLocks noGrp="1"/>
          </p:cNvPicPr>
          <p:nvPr>
            <p:ph type="pic" sz="quarter" idx="4294967295"/>
          </p:nvPr>
        </p:nvPicPr>
        <p:blipFill rotWithShape="1">
          <a:blip r:embed="rId3">
            <a:extLst>
              <a:ext uri="{28A0092B-C50C-407E-A947-70E740481C1C}">
                <a14:useLocalDpi xmlns:a14="http://schemas.microsoft.com/office/drawing/2010/main" val="0"/>
              </a:ext>
            </a:extLst>
          </a:blip>
          <a:srcRect l="15545" t="-667" r="365" b="667"/>
          <a:stretch/>
        </p:blipFill>
        <p:spPr>
          <a:xfrm>
            <a:off x="6769219" y="1031132"/>
            <a:ext cx="2493372" cy="2490281"/>
          </a:xfrm>
          <a:prstGeom prst="ellipse">
            <a:avLst/>
          </a:prstGeom>
        </p:spPr>
      </p:pic>
      <p:sp>
        <p:nvSpPr>
          <p:cNvPr id="8" name="Title 1">
            <a:extLst>
              <a:ext uri="{FF2B5EF4-FFF2-40B4-BE49-F238E27FC236}">
                <a16:creationId xmlns:a16="http://schemas.microsoft.com/office/drawing/2014/main" id="{AB47081B-6C7D-824D-B485-52F898FDC106}"/>
              </a:ext>
            </a:extLst>
          </p:cNvPr>
          <p:cNvSpPr txBox="1">
            <a:spLocks/>
          </p:cNvSpPr>
          <p:nvPr/>
        </p:nvSpPr>
        <p:spPr>
          <a:xfrm>
            <a:off x="5111574" y="3652287"/>
            <a:ext cx="5808663" cy="2287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r>
              <a:rPr lang="en-US" sz="5000" cap="none" dirty="0">
                <a:solidFill>
                  <a:srgbClr val="004A4D"/>
                </a:solidFill>
              </a:rPr>
              <a:t>BUILDING YOUR</a:t>
            </a:r>
            <a:br>
              <a:rPr lang="en-US" sz="4400" dirty="0">
                <a:latin typeface="Avenir Book" panose="02000503020000020003" pitchFamily="2" charset="0"/>
              </a:rPr>
            </a:br>
            <a:r>
              <a:rPr lang="en-US" sz="3500" cap="none" dirty="0">
                <a:solidFill>
                  <a:srgbClr val="D17346"/>
                </a:solidFill>
                <a:latin typeface="Gilmer Light" pitchFamily="2" charset="77"/>
              </a:rPr>
              <a:t>CLIENT EXPERIENCE MAP</a:t>
            </a:r>
          </a:p>
          <a:p>
            <a:pPr algn="ctr"/>
            <a:r>
              <a:rPr lang="en-US" sz="3600" i="1" cap="none" dirty="0">
                <a:solidFill>
                  <a:srgbClr val="004A4D"/>
                </a:solidFill>
              </a:rPr>
              <a:t>Customizable Worksheets</a:t>
            </a:r>
          </a:p>
          <a:p>
            <a:pPr algn="ctr"/>
            <a:endParaRPr lang="en-US" sz="3500" cap="none" dirty="0">
              <a:solidFill>
                <a:srgbClr val="D17346"/>
              </a:solidFill>
              <a:latin typeface="Gilmer Light" pitchFamily="2" charset="77"/>
            </a:endParaRPr>
          </a:p>
        </p:txBody>
      </p:sp>
      <p:sp>
        <p:nvSpPr>
          <p:cNvPr id="5" name="TextBox 4">
            <a:extLst>
              <a:ext uri="{FF2B5EF4-FFF2-40B4-BE49-F238E27FC236}">
                <a16:creationId xmlns:a16="http://schemas.microsoft.com/office/drawing/2014/main" id="{8A17FAF9-8A15-4197-8458-439C62025694}"/>
              </a:ext>
            </a:extLst>
          </p:cNvPr>
          <p:cNvSpPr txBox="1"/>
          <p:nvPr/>
        </p:nvSpPr>
        <p:spPr>
          <a:xfrm>
            <a:off x="4065531" y="6304002"/>
            <a:ext cx="11691257" cy="553998"/>
          </a:xfrm>
          <a:prstGeom prst="rect">
            <a:avLst/>
          </a:prstGeom>
          <a:noFill/>
        </p:spPr>
        <p:txBody>
          <a:bodyPr wrap="square" rtlCol="0">
            <a:spAutoFit/>
          </a:bodyPr>
          <a:lstStyle/>
          <a:p>
            <a:r>
              <a:rPr lang="en-US" sz="1000" dirty="0">
                <a:solidFill>
                  <a:srgbClr val="004A4D"/>
                </a:solidFill>
                <a:latin typeface="Gilmer Light" pitchFamily="2" charset="77"/>
              </a:rPr>
              <a:t>© Educe Inc. | Limitless Advisor</a:t>
            </a:r>
          </a:p>
          <a:p>
            <a:r>
              <a:rPr lang="en-US" sz="1000" dirty="0">
                <a:solidFill>
                  <a:srgbClr val="004A4D"/>
                </a:solidFill>
                <a:latin typeface="Gilmer Light" pitchFamily="2" charset="77"/>
              </a:rPr>
              <a:t>Limitless materials may not be reproduced, used, or sold in whole or in part, in any manner, </a:t>
            </a:r>
          </a:p>
          <a:p>
            <a:r>
              <a:rPr lang="en-US" sz="1000" dirty="0">
                <a:solidFill>
                  <a:srgbClr val="004A4D"/>
                </a:solidFill>
                <a:latin typeface="Gilmer Light" pitchFamily="2" charset="77"/>
              </a:rPr>
              <a:t>without written consent or license for use by Educe, Inc.</a:t>
            </a:r>
          </a:p>
        </p:txBody>
      </p:sp>
    </p:spTree>
    <p:extLst>
      <p:ext uri="{BB962C8B-B14F-4D97-AF65-F5344CB8AC3E}">
        <p14:creationId xmlns:p14="http://schemas.microsoft.com/office/powerpoint/2010/main" val="290346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6529-342D-FF40-A4DF-EFBA6C41D869}"/>
              </a:ext>
            </a:extLst>
          </p:cNvPr>
          <p:cNvSpPr txBox="1">
            <a:spLocks/>
          </p:cNvSpPr>
          <p:nvPr/>
        </p:nvSpPr>
        <p:spPr>
          <a:xfrm>
            <a:off x="555645" y="319621"/>
            <a:ext cx="11080711" cy="1003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r>
              <a:rPr lang="en-US" sz="3600" dirty="0">
                <a:solidFill>
                  <a:srgbClr val="004A4D"/>
                </a:solidFill>
                <a:latin typeface="Gilmer Light" pitchFamily="2" charset="77"/>
              </a:rPr>
              <a:t>Map ouT your </a:t>
            </a:r>
            <a:r>
              <a:rPr lang="en-US" sz="5400" i="1" cap="none" dirty="0">
                <a:solidFill>
                  <a:srgbClr val="56ABA8"/>
                </a:solidFill>
              </a:rPr>
              <a:t>Client Experience</a:t>
            </a:r>
            <a:endParaRPr lang="en-US" sz="3600" i="1" dirty="0">
              <a:solidFill>
                <a:srgbClr val="56ABA8"/>
              </a:solidFill>
            </a:endParaRPr>
          </a:p>
        </p:txBody>
      </p:sp>
      <p:sp>
        <p:nvSpPr>
          <p:cNvPr id="3" name="TextBox 2">
            <a:extLst>
              <a:ext uri="{FF2B5EF4-FFF2-40B4-BE49-F238E27FC236}">
                <a16:creationId xmlns:a16="http://schemas.microsoft.com/office/drawing/2014/main" id="{76565AFA-46A1-0D44-88CA-04D1141E7E09}"/>
              </a:ext>
            </a:extLst>
          </p:cNvPr>
          <p:cNvSpPr txBox="1"/>
          <p:nvPr/>
        </p:nvSpPr>
        <p:spPr>
          <a:xfrm>
            <a:off x="735023" y="1156298"/>
            <a:ext cx="10721955" cy="1785104"/>
          </a:xfrm>
          <a:prstGeom prst="rect">
            <a:avLst/>
          </a:prstGeom>
          <a:noFill/>
        </p:spPr>
        <p:txBody>
          <a:bodyPr wrap="square" rtlCol="0">
            <a:spAutoFit/>
          </a:bodyPr>
          <a:lstStyle/>
          <a:p>
            <a:pPr algn="just"/>
            <a:r>
              <a:rPr lang="en-US" sz="1500" dirty="0">
                <a:latin typeface="Gilmer Light" pitchFamily="2" charset="77"/>
              </a:rPr>
              <a:t>Increase client loyalty, engagement and retention, resulting in firm growth, by delivering a consistent and amazing client experience. How do firms create an experience that delivers and delights clients consistently? They start by digging into their existing client journey throughout each interaction, touch point and engagement opportunity. Use the included </a:t>
            </a:r>
            <a:r>
              <a:rPr lang="en-US" sz="1500" b="1" dirty="0">
                <a:latin typeface="Gilmer Light" pitchFamily="2" charset="77"/>
              </a:rPr>
              <a:t>Client Experience Map </a:t>
            </a:r>
            <a:r>
              <a:rPr lang="en-US" sz="1500" dirty="0">
                <a:latin typeface="Gilmer Light" pitchFamily="2" charset="77"/>
              </a:rPr>
              <a:t>and </a:t>
            </a:r>
            <a:r>
              <a:rPr lang="en-US" sz="1500" b="1" dirty="0">
                <a:latin typeface="Gilmer Light" pitchFamily="2" charset="77"/>
              </a:rPr>
              <a:t>Action Plan </a:t>
            </a:r>
            <a:r>
              <a:rPr lang="en-US" sz="1500" dirty="0">
                <a:latin typeface="Gilmer Light" pitchFamily="2" charset="77"/>
              </a:rPr>
              <a:t>to assess how your clients experience your firm.  </a:t>
            </a:r>
          </a:p>
          <a:p>
            <a:endParaRPr lang="en-US" sz="800" dirty="0">
              <a:latin typeface="Gilmer Light" pitchFamily="2" charset="77"/>
            </a:endParaRPr>
          </a:p>
          <a:p>
            <a:pPr algn="ctr"/>
            <a:r>
              <a:rPr lang="en-US" sz="2400" dirty="0">
                <a:solidFill>
                  <a:srgbClr val="D17346"/>
                </a:solidFill>
                <a:latin typeface="Gilmer Light" pitchFamily="2" charset="77"/>
              </a:rPr>
              <a:t>STEPS TO IMPROVE YOUR CLIENT EXPERIENCE</a:t>
            </a:r>
            <a:endParaRPr lang="en-US" sz="2800" dirty="0">
              <a:solidFill>
                <a:srgbClr val="D17346"/>
              </a:solidFill>
              <a:latin typeface="Gilmer Light" pitchFamily="2" charset="77"/>
            </a:endParaRPr>
          </a:p>
          <a:p>
            <a:endParaRPr lang="en-US" dirty="0">
              <a:latin typeface="Gilmer Light" pitchFamily="2" charset="77"/>
            </a:endParaRPr>
          </a:p>
        </p:txBody>
      </p:sp>
      <p:sp>
        <p:nvSpPr>
          <p:cNvPr id="4" name="TextBox 3">
            <a:extLst>
              <a:ext uri="{FF2B5EF4-FFF2-40B4-BE49-F238E27FC236}">
                <a16:creationId xmlns:a16="http://schemas.microsoft.com/office/drawing/2014/main" id="{8A940E64-6CB9-4C0F-823F-155D4AFCD585}"/>
              </a:ext>
            </a:extLst>
          </p:cNvPr>
          <p:cNvSpPr txBox="1"/>
          <p:nvPr/>
        </p:nvSpPr>
        <p:spPr>
          <a:xfrm>
            <a:off x="449473" y="3429001"/>
            <a:ext cx="3705727" cy="2662267"/>
          </a:xfrm>
          <a:prstGeom prst="rect">
            <a:avLst/>
          </a:prstGeom>
          <a:noFill/>
        </p:spPr>
        <p:txBody>
          <a:bodyPr wrap="square" rtlCol="0">
            <a:spAutoFit/>
          </a:bodyPr>
          <a:lstStyle/>
          <a:p>
            <a:pPr algn="ctr"/>
            <a:r>
              <a:rPr lang="en-US" sz="1600" cap="all" dirty="0">
                <a:solidFill>
                  <a:srgbClr val="004A4D"/>
                </a:solidFill>
                <a:latin typeface="Gilmer Light" pitchFamily="2" charset="77"/>
              </a:rPr>
              <a:t>Define the ideal map</a:t>
            </a:r>
          </a:p>
          <a:p>
            <a:pPr algn="just"/>
            <a:r>
              <a:rPr lang="en-US" sz="1500" dirty="0">
                <a:latin typeface="Gilmer Light" pitchFamily="2" charset="77"/>
              </a:rPr>
              <a:t>The following pages include samples and templates that will help you build your own Client Experience Map and Action Plan. Use the template to create your ideal client journey by identifying the touch points, interactions and engagement at each of the 4 stages of interaction: attract, interview, enroll and deliver. </a:t>
            </a:r>
          </a:p>
          <a:p>
            <a:endParaRPr lang="en-US" sz="1600" dirty="0">
              <a:latin typeface="Gilmer Light" pitchFamily="2" charset="77"/>
            </a:endParaRPr>
          </a:p>
        </p:txBody>
      </p:sp>
      <p:sp>
        <p:nvSpPr>
          <p:cNvPr id="5" name="TextBox 4">
            <a:extLst>
              <a:ext uri="{FF2B5EF4-FFF2-40B4-BE49-F238E27FC236}">
                <a16:creationId xmlns:a16="http://schemas.microsoft.com/office/drawing/2014/main" id="{0FFD06ED-2FC9-4600-B292-75B05E2AFCCB}"/>
              </a:ext>
            </a:extLst>
          </p:cNvPr>
          <p:cNvSpPr txBox="1"/>
          <p:nvPr/>
        </p:nvSpPr>
        <p:spPr>
          <a:xfrm>
            <a:off x="4262388" y="3429001"/>
            <a:ext cx="3667224" cy="2662267"/>
          </a:xfrm>
          <a:prstGeom prst="rect">
            <a:avLst/>
          </a:prstGeom>
          <a:noFill/>
        </p:spPr>
        <p:txBody>
          <a:bodyPr wrap="square" rtlCol="0">
            <a:spAutoFit/>
          </a:bodyPr>
          <a:lstStyle/>
          <a:p>
            <a:pPr algn="ctr"/>
            <a:r>
              <a:rPr lang="en-US" sz="1600" cap="all" dirty="0">
                <a:solidFill>
                  <a:srgbClr val="004A4D"/>
                </a:solidFill>
                <a:latin typeface="Gilmer Light" pitchFamily="2" charset="77"/>
              </a:rPr>
              <a:t>Assess where you are today</a:t>
            </a:r>
          </a:p>
          <a:p>
            <a:pPr algn="just"/>
            <a:r>
              <a:rPr lang="en-US" sz="1500" dirty="0">
                <a:latin typeface="Gilmer Light" pitchFamily="2" charset="77"/>
              </a:rPr>
              <a:t>Once you have identified each interaction point, take a walk-through of your client experience to assess where interactions and touch points are meeting your standard of delight vs. delivering a sub-par experience. Mark each areas as red, yellow or green depending on level of excellence. </a:t>
            </a:r>
          </a:p>
          <a:p>
            <a:endParaRPr lang="en-US" sz="1600" dirty="0">
              <a:latin typeface="Gilmer Light" pitchFamily="2" charset="77"/>
            </a:endParaRPr>
          </a:p>
        </p:txBody>
      </p:sp>
      <p:sp>
        <p:nvSpPr>
          <p:cNvPr id="6" name="TextBox 5">
            <a:extLst>
              <a:ext uri="{FF2B5EF4-FFF2-40B4-BE49-F238E27FC236}">
                <a16:creationId xmlns:a16="http://schemas.microsoft.com/office/drawing/2014/main" id="{23D9094D-6F2A-4290-815A-9F1F2C536300}"/>
              </a:ext>
            </a:extLst>
          </p:cNvPr>
          <p:cNvSpPr txBox="1"/>
          <p:nvPr/>
        </p:nvSpPr>
        <p:spPr>
          <a:xfrm>
            <a:off x="8036801" y="3429000"/>
            <a:ext cx="3705727" cy="2708434"/>
          </a:xfrm>
          <a:prstGeom prst="rect">
            <a:avLst/>
          </a:prstGeom>
          <a:noFill/>
        </p:spPr>
        <p:txBody>
          <a:bodyPr wrap="square" rtlCol="0">
            <a:spAutoFit/>
          </a:bodyPr>
          <a:lstStyle/>
          <a:p>
            <a:pPr algn="ctr"/>
            <a:r>
              <a:rPr lang="en-US" sz="1600" cap="all" dirty="0">
                <a:solidFill>
                  <a:srgbClr val="004A4D"/>
                </a:solidFill>
                <a:latin typeface="Gilmer Light" pitchFamily="2" charset="77"/>
              </a:rPr>
              <a:t>Identify the Gap &amp; Determine Priorities for Improvement</a:t>
            </a:r>
          </a:p>
          <a:p>
            <a:pPr algn="just"/>
            <a:r>
              <a:rPr lang="en-US" sz="1500" dirty="0">
                <a:latin typeface="Gilmer Light" pitchFamily="2" charset="77"/>
              </a:rPr>
              <a:t>Once you’ve completed your evaluation, identify all areas where you are delivering an experience below your standard of delight (red or yellow). Use this list to prioritize and set a timeline for completing improvements to your client experience.</a:t>
            </a:r>
          </a:p>
          <a:p>
            <a:endParaRPr lang="en-US" dirty="0">
              <a:latin typeface="Gilmer Light" pitchFamily="2" charset="77"/>
            </a:endParaRPr>
          </a:p>
        </p:txBody>
      </p:sp>
      <p:sp>
        <p:nvSpPr>
          <p:cNvPr id="8" name="Oval 7">
            <a:extLst>
              <a:ext uri="{FF2B5EF4-FFF2-40B4-BE49-F238E27FC236}">
                <a16:creationId xmlns:a16="http://schemas.microsoft.com/office/drawing/2014/main" id="{1E9ED5DF-3D90-4F45-BD6C-24EEC7D53959}"/>
              </a:ext>
            </a:extLst>
          </p:cNvPr>
          <p:cNvSpPr/>
          <p:nvPr/>
        </p:nvSpPr>
        <p:spPr>
          <a:xfrm>
            <a:off x="1818448" y="2853520"/>
            <a:ext cx="548640" cy="548640"/>
          </a:xfrm>
          <a:prstGeom prst="ellipse">
            <a:avLst/>
          </a:prstGeom>
          <a:solidFill>
            <a:srgbClr val="004A4D"/>
          </a:solidFill>
          <a:ln>
            <a:solidFill>
              <a:srgbClr val="86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86C6C5"/>
                </a:solidFill>
                <a:latin typeface="Gilmer Light" pitchFamily="2" charset="77"/>
              </a:rPr>
              <a:t>1</a:t>
            </a:r>
          </a:p>
        </p:txBody>
      </p:sp>
      <p:sp>
        <p:nvSpPr>
          <p:cNvPr id="9" name="Oval 8">
            <a:extLst>
              <a:ext uri="{FF2B5EF4-FFF2-40B4-BE49-F238E27FC236}">
                <a16:creationId xmlns:a16="http://schemas.microsoft.com/office/drawing/2014/main" id="{7AD52F85-6183-4721-8146-EED0311AC399}"/>
              </a:ext>
            </a:extLst>
          </p:cNvPr>
          <p:cNvSpPr/>
          <p:nvPr/>
        </p:nvSpPr>
        <p:spPr>
          <a:xfrm>
            <a:off x="5821680" y="2853520"/>
            <a:ext cx="548640" cy="548640"/>
          </a:xfrm>
          <a:prstGeom prst="ellipse">
            <a:avLst/>
          </a:prstGeom>
          <a:solidFill>
            <a:srgbClr val="004A4D"/>
          </a:solidFill>
          <a:ln>
            <a:solidFill>
              <a:srgbClr val="86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6C6C5"/>
                </a:solidFill>
                <a:latin typeface="Gilmer Light" pitchFamily="2" charset="77"/>
              </a:rPr>
              <a:t>2</a:t>
            </a:r>
          </a:p>
        </p:txBody>
      </p:sp>
      <p:sp>
        <p:nvSpPr>
          <p:cNvPr id="10" name="Oval 9">
            <a:extLst>
              <a:ext uri="{FF2B5EF4-FFF2-40B4-BE49-F238E27FC236}">
                <a16:creationId xmlns:a16="http://schemas.microsoft.com/office/drawing/2014/main" id="{EC8C6ABB-6184-4CCB-95E7-C65BFFB21326}"/>
              </a:ext>
            </a:extLst>
          </p:cNvPr>
          <p:cNvSpPr/>
          <p:nvPr/>
        </p:nvSpPr>
        <p:spPr>
          <a:xfrm>
            <a:off x="9341024" y="2853520"/>
            <a:ext cx="548640" cy="548640"/>
          </a:xfrm>
          <a:prstGeom prst="ellipse">
            <a:avLst/>
          </a:prstGeom>
          <a:solidFill>
            <a:srgbClr val="004A4D"/>
          </a:solidFill>
          <a:ln>
            <a:solidFill>
              <a:srgbClr val="86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6C6C5"/>
                </a:solidFill>
                <a:latin typeface="Gilmer Light" pitchFamily="2" charset="77"/>
              </a:rPr>
              <a:t>3</a:t>
            </a:r>
          </a:p>
        </p:txBody>
      </p:sp>
      <p:sp>
        <p:nvSpPr>
          <p:cNvPr id="7" name="TextBox 6">
            <a:extLst>
              <a:ext uri="{FF2B5EF4-FFF2-40B4-BE49-F238E27FC236}">
                <a16:creationId xmlns:a16="http://schemas.microsoft.com/office/drawing/2014/main" id="{050A31EC-154B-4CF4-B102-54C1D0B8B8CC}"/>
              </a:ext>
            </a:extLst>
          </p:cNvPr>
          <p:cNvSpPr txBox="1"/>
          <p:nvPr/>
        </p:nvSpPr>
        <p:spPr>
          <a:xfrm>
            <a:off x="6096000" y="6463449"/>
            <a:ext cx="9758807" cy="323165"/>
          </a:xfrm>
          <a:prstGeom prst="rect">
            <a:avLst/>
          </a:prstGeom>
          <a:noFill/>
        </p:spPr>
        <p:txBody>
          <a:bodyPr wrap="square" rtlCol="0">
            <a:spAutoFit/>
          </a:bodyPr>
          <a:lstStyle/>
          <a:p>
            <a:r>
              <a:rPr lang="en-US" sz="1500" dirty="0">
                <a:latin typeface="Gilmer Light" panose="00000400000000000000" pitchFamily="50" charset="0"/>
              </a:rPr>
              <a:t>Slides #3 and #4 are samples; slides #5 &amp; #6 are for you to fill in. </a:t>
            </a:r>
          </a:p>
        </p:txBody>
      </p:sp>
    </p:spTree>
    <p:extLst>
      <p:ext uri="{BB962C8B-B14F-4D97-AF65-F5344CB8AC3E}">
        <p14:creationId xmlns:p14="http://schemas.microsoft.com/office/powerpoint/2010/main" val="239113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1D0F727D-66DC-9E4E-A812-CF670946F52F}"/>
              </a:ext>
            </a:extLst>
          </p:cNvPr>
          <p:cNvSpPr/>
          <p:nvPr/>
        </p:nvSpPr>
        <p:spPr>
          <a:xfrm>
            <a:off x="9342289" y="3581"/>
            <a:ext cx="2849712" cy="702527"/>
          </a:xfrm>
          <a:custGeom>
            <a:avLst/>
            <a:gdLst>
              <a:gd name="connsiteX0" fmla="*/ 0 w 3583781"/>
              <a:gd name="connsiteY0" fmla="*/ 0 h 1003609"/>
              <a:gd name="connsiteX1" fmla="*/ 3583781 w 3583781"/>
              <a:gd name="connsiteY1" fmla="*/ 0 h 1003609"/>
              <a:gd name="connsiteX2" fmla="*/ 3583781 w 3583781"/>
              <a:gd name="connsiteY2" fmla="*/ 1003609 h 1003609"/>
              <a:gd name="connsiteX3" fmla="*/ 0 w 3583781"/>
              <a:gd name="connsiteY3" fmla="*/ 1003609 h 1003609"/>
              <a:gd name="connsiteX4" fmla="*/ 0 w 3583781"/>
              <a:gd name="connsiteY4" fmla="*/ 0 h 100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81" h="1003609">
                <a:moveTo>
                  <a:pt x="0" y="0"/>
                </a:moveTo>
                <a:lnTo>
                  <a:pt x="3583781" y="0"/>
                </a:lnTo>
                <a:lnTo>
                  <a:pt x="3583781" y="1003609"/>
                </a:lnTo>
                <a:lnTo>
                  <a:pt x="0" y="1003609"/>
                </a:lnTo>
                <a:lnTo>
                  <a:pt x="0" y="0"/>
                </a:lnTo>
                <a:close/>
              </a:path>
            </a:pathLst>
          </a:custGeom>
          <a:solidFill>
            <a:srgbClr val="D173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024" tIns="125349" rIns="62675" bIns="125349" numCol="1" spcCol="1270" anchor="ctr" anchorCtr="0">
            <a:noAutofit/>
          </a:bodyPr>
          <a:lstStyle/>
          <a:p>
            <a:pPr marL="0" lvl="0" indent="0" algn="ctr" defTabSz="2089150">
              <a:spcBef>
                <a:spcPct val="0"/>
              </a:spcBef>
              <a:buNone/>
            </a:pPr>
            <a:r>
              <a:rPr lang="en-US" sz="2400" kern="1200" dirty="0">
                <a:latin typeface="Gilmer Light" pitchFamily="2" charset="77"/>
              </a:rPr>
              <a:t>Deliver</a:t>
            </a:r>
          </a:p>
          <a:p>
            <a:pPr marL="0" lvl="0" indent="0" algn="ctr" defTabSz="2089150">
              <a:spcBef>
                <a:spcPct val="0"/>
              </a:spcBef>
              <a:buNone/>
            </a:pPr>
            <a:r>
              <a:rPr lang="en-US" sz="1400" i="1" dirty="0">
                <a:latin typeface="Gilmer Light" pitchFamily="2" charset="77"/>
              </a:rPr>
              <a:t>Service Model</a:t>
            </a:r>
            <a:endParaRPr lang="en-US" sz="1400" i="1" kern="1200" dirty="0">
              <a:latin typeface="Gilmer Light" pitchFamily="2" charset="77"/>
            </a:endParaRPr>
          </a:p>
        </p:txBody>
      </p:sp>
      <p:sp>
        <p:nvSpPr>
          <p:cNvPr id="6" name="Freeform 5">
            <a:extLst>
              <a:ext uri="{FF2B5EF4-FFF2-40B4-BE49-F238E27FC236}">
                <a16:creationId xmlns:a16="http://schemas.microsoft.com/office/drawing/2014/main" id="{61133A37-F4C9-6348-ADEF-7E164BCE610D}"/>
              </a:ext>
            </a:extLst>
          </p:cNvPr>
          <p:cNvSpPr/>
          <p:nvPr/>
        </p:nvSpPr>
        <p:spPr>
          <a:xfrm>
            <a:off x="6810111" y="3581"/>
            <a:ext cx="3334539" cy="702527"/>
          </a:xfrm>
          <a:custGeom>
            <a:avLst/>
            <a:gdLst>
              <a:gd name="connsiteX0" fmla="*/ 0 w 3583781"/>
              <a:gd name="connsiteY0" fmla="*/ 0 h 1003609"/>
              <a:gd name="connsiteX1" fmla="*/ 3081977 w 3583781"/>
              <a:gd name="connsiteY1" fmla="*/ 0 h 1003609"/>
              <a:gd name="connsiteX2" fmla="*/ 3583781 w 3583781"/>
              <a:gd name="connsiteY2" fmla="*/ 501805 h 1003609"/>
              <a:gd name="connsiteX3" fmla="*/ 3081977 w 3583781"/>
              <a:gd name="connsiteY3" fmla="*/ 1003609 h 1003609"/>
              <a:gd name="connsiteX4" fmla="*/ 0 w 3583781"/>
              <a:gd name="connsiteY4" fmla="*/ 1003609 h 1003609"/>
              <a:gd name="connsiteX5" fmla="*/ 501805 w 3583781"/>
              <a:gd name="connsiteY5" fmla="*/ 501805 h 1003609"/>
              <a:gd name="connsiteX6" fmla="*/ 0 w 3583781"/>
              <a:gd name="connsiteY6" fmla="*/ 0 h 100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781" h="1003609">
                <a:moveTo>
                  <a:pt x="0" y="0"/>
                </a:moveTo>
                <a:lnTo>
                  <a:pt x="3081977" y="0"/>
                </a:lnTo>
                <a:lnTo>
                  <a:pt x="3583781" y="501805"/>
                </a:lnTo>
                <a:lnTo>
                  <a:pt x="3081977" y="1003609"/>
                </a:lnTo>
                <a:lnTo>
                  <a:pt x="0" y="1003609"/>
                </a:lnTo>
                <a:lnTo>
                  <a:pt x="501805" y="501805"/>
                </a:lnTo>
                <a:lnTo>
                  <a:pt x="0" y="0"/>
                </a:lnTo>
                <a:close/>
              </a:path>
            </a:pathLst>
          </a:custGeom>
          <a:solidFill>
            <a:srgbClr val="56ABA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9829" tIns="125349" rIns="564479" bIns="125349" numCol="1" spcCol="1270" anchor="ctr" anchorCtr="0">
            <a:noAutofit/>
          </a:bodyPr>
          <a:lstStyle/>
          <a:p>
            <a:pPr marL="0" lvl="0" indent="0" algn="ctr" defTabSz="2089150">
              <a:spcBef>
                <a:spcPct val="0"/>
              </a:spcBef>
              <a:buNone/>
            </a:pPr>
            <a:r>
              <a:rPr lang="en-US" sz="2400" kern="1200" dirty="0">
                <a:latin typeface="Gilmer Light" pitchFamily="2" charset="77"/>
              </a:rPr>
              <a:t>Enroll</a:t>
            </a:r>
          </a:p>
          <a:p>
            <a:pPr marL="11113" lvl="0" algn="ctr" defTabSz="2089150">
              <a:spcBef>
                <a:spcPct val="0"/>
              </a:spcBef>
              <a:buNone/>
            </a:pPr>
            <a:r>
              <a:rPr lang="en-US" sz="1400" i="1" dirty="0">
                <a:latin typeface="Gilmer Light" pitchFamily="2" charset="77"/>
              </a:rPr>
              <a:t>New Client Process</a:t>
            </a:r>
            <a:endParaRPr lang="en-US" sz="1400" i="1" kern="1200" dirty="0">
              <a:latin typeface="Gilmer Light" pitchFamily="2" charset="77"/>
            </a:endParaRPr>
          </a:p>
        </p:txBody>
      </p:sp>
      <p:sp>
        <p:nvSpPr>
          <p:cNvPr id="5" name="Freeform 4">
            <a:extLst>
              <a:ext uri="{FF2B5EF4-FFF2-40B4-BE49-F238E27FC236}">
                <a16:creationId xmlns:a16="http://schemas.microsoft.com/office/drawing/2014/main" id="{1C1A8ADC-6C5C-C443-992F-A031DE8873E4}"/>
              </a:ext>
            </a:extLst>
          </p:cNvPr>
          <p:cNvSpPr/>
          <p:nvPr/>
        </p:nvSpPr>
        <p:spPr>
          <a:xfrm>
            <a:off x="4147832" y="3581"/>
            <a:ext cx="3241117" cy="702527"/>
          </a:xfrm>
          <a:custGeom>
            <a:avLst/>
            <a:gdLst>
              <a:gd name="connsiteX0" fmla="*/ 0 w 3583781"/>
              <a:gd name="connsiteY0" fmla="*/ 0 h 1003609"/>
              <a:gd name="connsiteX1" fmla="*/ 3081977 w 3583781"/>
              <a:gd name="connsiteY1" fmla="*/ 0 h 1003609"/>
              <a:gd name="connsiteX2" fmla="*/ 3583781 w 3583781"/>
              <a:gd name="connsiteY2" fmla="*/ 501805 h 1003609"/>
              <a:gd name="connsiteX3" fmla="*/ 3081977 w 3583781"/>
              <a:gd name="connsiteY3" fmla="*/ 1003609 h 1003609"/>
              <a:gd name="connsiteX4" fmla="*/ 0 w 3583781"/>
              <a:gd name="connsiteY4" fmla="*/ 1003609 h 1003609"/>
              <a:gd name="connsiteX5" fmla="*/ 501805 w 3583781"/>
              <a:gd name="connsiteY5" fmla="*/ 501805 h 1003609"/>
              <a:gd name="connsiteX6" fmla="*/ 0 w 3583781"/>
              <a:gd name="connsiteY6" fmla="*/ 0 h 100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781" h="1003609">
                <a:moveTo>
                  <a:pt x="0" y="0"/>
                </a:moveTo>
                <a:lnTo>
                  <a:pt x="3081977" y="0"/>
                </a:lnTo>
                <a:lnTo>
                  <a:pt x="3583781" y="501805"/>
                </a:lnTo>
                <a:lnTo>
                  <a:pt x="3081977" y="1003609"/>
                </a:lnTo>
                <a:lnTo>
                  <a:pt x="0" y="1003609"/>
                </a:lnTo>
                <a:lnTo>
                  <a:pt x="501805" y="501805"/>
                </a:lnTo>
                <a:lnTo>
                  <a:pt x="0" y="0"/>
                </a:lnTo>
                <a:close/>
              </a:path>
            </a:pathLst>
          </a:custGeom>
          <a:solidFill>
            <a:srgbClr val="417E7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9829" tIns="125349" rIns="564479" bIns="125349" numCol="1" spcCol="1270" anchor="ctr" anchorCtr="0">
            <a:noAutofit/>
          </a:bodyPr>
          <a:lstStyle/>
          <a:p>
            <a:pPr marL="0" lvl="0" indent="0" algn="ctr" defTabSz="2089150">
              <a:spcBef>
                <a:spcPct val="0"/>
              </a:spcBef>
              <a:buNone/>
            </a:pPr>
            <a:r>
              <a:rPr lang="en-US" sz="2400" kern="1200" dirty="0">
                <a:latin typeface="Gilmer Light" pitchFamily="2" charset="77"/>
              </a:rPr>
              <a:t>Interview</a:t>
            </a:r>
          </a:p>
          <a:p>
            <a:pPr marL="0" lvl="0" indent="0" algn="ctr" defTabSz="2089150">
              <a:spcBef>
                <a:spcPct val="0"/>
              </a:spcBef>
              <a:buNone/>
            </a:pPr>
            <a:r>
              <a:rPr lang="en-US" sz="1400" i="1" dirty="0">
                <a:latin typeface="Gilmer Light" pitchFamily="2" charset="77"/>
              </a:rPr>
              <a:t>Prospect Process</a:t>
            </a:r>
            <a:endParaRPr lang="en-US" sz="1400" i="1" kern="1200" dirty="0">
              <a:latin typeface="Gilmer Light" pitchFamily="2" charset="77"/>
            </a:endParaRPr>
          </a:p>
        </p:txBody>
      </p:sp>
      <p:sp>
        <p:nvSpPr>
          <p:cNvPr id="4" name="Freeform 3">
            <a:extLst>
              <a:ext uri="{FF2B5EF4-FFF2-40B4-BE49-F238E27FC236}">
                <a16:creationId xmlns:a16="http://schemas.microsoft.com/office/drawing/2014/main" id="{39076106-6AC6-2A41-B043-C60CC692B23D}"/>
              </a:ext>
            </a:extLst>
          </p:cNvPr>
          <p:cNvSpPr/>
          <p:nvPr/>
        </p:nvSpPr>
        <p:spPr>
          <a:xfrm>
            <a:off x="1519170" y="3581"/>
            <a:ext cx="3131530" cy="702527"/>
          </a:xfrm>
          <a:custGeom>
            <a:avLst/>
            <a:gdLst>
              <a:gd name="connsiteX0" fmla="*/ 0 w 3583781"/>
              <a:gd name="connsiteY0" fmla="*/ 0 h 1003609"/>
              <a:gd name="connsiteX1" fmla="*/ 3081977 w 3583781"/>
              <a:gd name="connsiteY1" fmla="*/ 0 h 1003609"/>
              <a:gd name="connsiteX2" fmla="*/ 3583781 w 3583781"/>
              <a:gd name="connsiteY2" fmla="*/ 501805 h 1003609"/>
              <a:gd name="connsiteX3" fmla="*/ 3081977 w 3583781"/>
              <a:gd name="connsiteY3" fmla="*/ 1003609 h 1003609"/>
              <a:gd name="connsiteX4" fmla="*/ 0 w 3583781"/>
              <a:gd name="connsiteY4" fmla="*/ 1003609 h 1003609"/>
              <a:gd name="connsiteX5" fmla="*/ 0 w 3583781"/>
              <a:gd name="connsiteY5" fmla="*/ 0 h 100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781" h="1003609">
                <a:moveTo>
                  <a:pt x="0" y="0"/>
                </a:moveTo>
                <a:lnTo>
                  <a:pt x="3081977" y="0"/>
                </a:lnTo>
                <a:lnTo>
                  <a:pt x="3583781" y="501805"/>
                </a:lnTo>
                <a:lnTo>
                  <a:pt x="3081977" y="1003609"/>
                </a:lnTo>
                <a:lnTo>
                  <a:pt x="0" y="1003609"/>
                </a:lnTo>
                <a:lnTo>
                  <a:pt x="0" y="0"/>
                </a:lnTo>
                <a:close/>
              </a:path>
            </a:pathLst>
          </a:custGeom>
          <a:solidFill>
            <a:srgbClr val="004A4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698" tIns="125349" rIns="313577" bIns="125349" numCol="1" spcCol="1270" anchor="ctr" anchorCtr="0">
            <a:noAutofit/>
          </a:bodyPr>
          <a:lstStyle/>
          <a:p>
            <a:pPr marL="0" lvl="0" indent="0" algn="ctr" defTabSz="2089150">
              <a:spcBef>
                <a:spcPct val="0"/>
              </a:spcBef>
              <a:buNone/>
            </a:pPr>
            <a:r>
              <a:rPr lang="en-US" sz="2400" kern="1200" dirty="0">
                <a:latin typeface="Gilmer Light" pitchFamily="2" charset="77"/>
              </a:rPr>
              <a:t>Attract</a:t>
            </a:r>
          </a:p>
          <a:p>
            <a:pPr marL="0" lvl="0" indent="0" algn="ctr" defTabSz="2089150">
              <a:spcBef>
                <a:spcPct val="0"/>
              </a:spcBef>
              <a:buNone/>
            </a:pPr>
            <a:r>
              <a:rPr lang="en-US" sz="1400" i="1" dirty="0">
                <a:latin typeface="Gilmer Light" pitchFamily="2" charset="77"/>
              </a:rPr>
              <a:t>Marketing</a:t>
            </a:r>
            <a:endParaRPr lang="en-US" sz="1400" i="1" kern="1200" dirty="0">
              <a:latin typeface="Gilmer Light" pitchFamily="2" charset="77"/>
            </a:endParaRPr>
          </a:p>
        </p:txBody>
      </p:sp>
      <p:sp>
        <p:nvSpPr>
          <p:cNvPr id="9" name="Rectangle 8">
            <a:extLst>
              <a:ext uri="{FF2B5EF4-FFF2-40B4-BE49-F238E27FC236}">
                <a16:creationId xmlns:a16="http://schemas.microsoft.com/office/drawing/2014/main" id="{8F694D96-BB50-0D4C-AD7B-A157627CD983}"/>
              </a:ext>
            </a:extLst>
          </p:cNvPr>
          <p:cNvSpPr/>
          <p:nvPr/>
        </p:nvSpPr>
        <p:spPr>
          <a:xfrm>
            <a:off x="-360" y="3581"/>
            <a:ext cx="1519531" cy="702527"/>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ysClr val="windowText" lastClr="000000"/>
              </a:solidFill>
              <a:latin typeface="Gilmer Light" pitchFamily="2" charset="77"/>
            </a:endParaRPr>
          </a:p>
        </p:txBody>
      </p:sp>
      <p:pic>
        <p:nvPicPr>
          <p:cNvPr id="8" name="Picture 7">
            <a:extLst>
              <a:ext uri="{FF2B5EF4-FFF2-40B4-BE49-F238E27FC236}">
                <a16:creationId xmlns:a16="http://schemas.microsoft.com/office/drawing/2014/main" id="{C2F94319-F824-6E47-A338-6E00AE7DE5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885" y="125033"/>
            <a:ext cx="955041" cy="459622"/>
          </a:xfrm>
          <a:prstGeom prst="rect">
            <a:avLst/>
          </a:prstGeom>
        </p:spPr>
      </p:pic>
      <p:graphicFrame>
        <p:nvGraphicFramePr>
          <p:cNvPr id="3" name="Table 10">
            <a:extLst>
              <a:ext uri="{FF2B5EF4-FFF2-40B4-BE49-F238E27FC236}">
                <a16:creationId xmlns:a16="http://schemas.microsoft.com/office/drawing/2014/main" id="{FBEA918C-B9B5-B54E-967A-A4FC3EC5023C}"/>
              </a:ext>
            </a:extLst>
          </p:cNvPr>
          <p:cNvGraphicFramePr>
            <a:graphicFrameLocks noGrp="1"/>
          </p:cNvGraphicFramePr>
          <p:nvPr>
            <p:extLst>
              <p:ext uri="{D42A27DB-BD31-4B8C-83A1-F6EECF244321}">
                <p14:modId xmlns:p14="http://schemas.microsoft.com/office/powerpoint/2010/main" val="2004330676"/>
              </p:ext>
            </p:extLst>
          </p:nvPr>
        </p:nvGraphicFramePr>
        <p:xfrm>
          <a:off x="1" y="708174"/>
          <a:ext cx="12191639" cy="6145884"/>
        </p:xfrm>
        <a:graphic>
          <a:graphicData uri="http://schemas.openxmlformats.org/drawingml/2006/table">
            <a:tbl>
              <a:tblPr firstRow="1" bandRow="1">
                <a:tableStyleId>{5C22544A-7EE6-4342-B048-85BDC9FD1C3A}</a:tableStyleId>
              </a:tblPr>
              <a:tblGrid>
                <a:gridCol w="388328">
                  <a:extLst>
                    <a:ext uri="{9D8B030D-6E8A-4147-A177-3AD203B41FA5}">
                      <a16:colId xmlns:a16="http://schemas.microsoft.com/office/drawing/2014/main" val="2412239467"/>
                    </a:ext>
                  </a:extLst>
                </a:gridCol>
                <a:gridCol w="1123295">
                  <a:extLst>
                    <a:ext uri="{9D8B030D-6E8A-4147-A177-3AD203B41FA5}">
                      <a16:colId xmlns:a16="http://schemas.microsoft.com/office/drawing/2014/main" val="1645997246"/>
                    </a:ext>
                  </a:extLst>
                </a:gridCol>
                <a:gridCol w="2739237">
                  <a:extLst>
                    <a:ext uri="{9D8B030D-6E8A-4147-A177-3AD203B41FA5}">
                      <a16:colId xmlns:a16="http://schemas.microsoft.com/office/drawing/2014/main" val="3118472096"/>
                    </a:ext>
                  </a:extLst>
                </a:gridCol>
                <a:gridCol w="2713936">
                  <a:extLst>
                    <a:ext uri="{9D8B030D-6E8A-4147-A177-3AD203B41FA5}">
                      <a16:colId xmlns:a16="http://schemas.microsoft.com/office/drawing/2014/main" val="1873400114"/>
                    </a:ext>
                  </a:extLst>
                </a:gridCol>
                <a:gridCol w="2762574">
                  <a:extLst>
                    <a:ext uri="{9D8B030D-6E8A-4147-A177-3AD203B41FA5}">
                      <a16:colId xmlns:a16="http://schemas.microsoft.com/office/drawing/2014/main" val="3647218536"/>
                    </a:ext>
                  </a:extLst>
                </a:gridCol>
                <a:gridCol w="2464269">
                  <a:extLst>
                    <a:ext uri="{9D8B030D-6E8A-4147-A177-3AD203B41FA5}">
                      <a16:colId xmlns:a16="http://schemas.microsoft.com/office/drawing/2014/main" val="1247539446"/>
                    </a:ext>
                  </a:extLst>
                </a:gridCol>
              </a:tblGrid>
              <a:tr h="1853521">
                <a:tc gridSpan="2">
                  <a:txBody>
                    <a:bodyPr/>
                    <a:lstStyle/>
                    <a:p>
                      <a:r>
                        <a:rPr lang="en-US" sz="1400" b="0" dirty="0">
                          <a:solidFill>
                            <a:sysClr val="windowText" lastClr="000000"/>
                          </a:solidFill>
                          <a:latin typeface="Gilmer Light" pitchFamily="2" charset="77"/>
                        </a:rPr>
                        <a:t>INTERACTIONS</a:t>
                      </a:r>
                      <a:endParaRPr lang="en-US" sz="14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r>
                        <a:rPr lang="en-US" sz="1400" b="0" dirty="0">
                          <a:solidFill>
                            <a:sysClr val="windowText" lastClr="000000"/>
                          </a:solidFill>
                          <a:latin typeface="Gilmer Light" pitchFamily="2" charset="77"/>
                        </a:rPr>
                        <a:t>INTERACTIONS</a:t>
                      </a:r>
                      <a:endParaRPr lang="en-US" sz="14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200" b="0" dirty="0">
                          <a:solidFill>
                            <a:sysClr val="windowText" lastClr="000000"/>
                          </a:solidFill>
                          <a:latin typeface="Gilmer Light" pitchFamily="2" charset="77"/>
                        </a:rPr>
                        <a:t>Personalized</a:t>
                      </a:r>
                    </a:p>
                    <a:p>
                      <a:pPr marL="285750" lvl="0" indent="-285750">
                        <a:buFont typeface="Arial" panose="020B0604020202020204" pitchFamily="34" charset="0"/>
                        <a:buChar char="•"/>
                      </a:pPr>
                      <a:r>
                        <a:rPr lang="en-US" sz="1200" b="0" dirty="0">
                          <a:solidFill>
                            <a:sysClr val="windowText" lastClr="000000"/>
                          </a:solidFill>
                          <a:latin typeface="Gilmer Light" pitchFamily="2" charset="77"/>
                        </a:rPr>
                        <a:t>Personal introductions</a:t>
                      </a:r>
                    </a:p>
                    <a:p>
                      <a:pPr marL="285750" lvl="0" indent="-285750">
                        <a:buFont typeface="Arial" panose="020B0604020202020204" pitchFamily="34" charset="0"/>
                        <a:buChar char="•"/>
                      </a:pPr>
                      <a:r>
                        <a:rPr lang="en-US" sz="1200" b="0" dirty="0">
                          <a:solidFill>
                            <a:sysClr val="windowText" lastClr="000000"/>
                          </a:solidFill>
                          <a:latin typeface="Gilmer Light" pitchFamily="2" charset="77"/>
                        </a:rPr>
                        <a:t>Referral calls / intros / process</a:t>
                      </a:r>
                    </a:p>
                    <a:p>
                      <a:pPr marL="285750" lvl="0" indent="-285750">
                        <a:buFont typeface="Arial" panose="020B0604020202020204" pitchFamily="34" charset="0"/>
                        <a:buChar char="•"/>
                      </a:pPr>
                      <a:r>
                        <a:rPr lang="en-US" sz="1200" b="0" dirty="0">
                          <a:solidFill>
                            <a:sysClr val="windowText" lastClr="000000"/>
                          </a:solidFill>
                          <a:latin typeface="Gilmer Light" pitchFamily="2" charset="77"/>
                        </a:rPr>
                        <a:t>Prospect Events Scaled</a:t>
                      </a:r>
                    </a:p>
                    <a:p>
                      <a:pPr marL="285750" lvl="0" indent="-285750">
                        <a:buFont typeface="Arial" panose="020B0604020202020204" pitchFamily="34" charset="0"/>
                        <a:buChar char="•"/>
                      </a:pPr>
                      <a:r>
                        <a:rPr lang="en-US" sz="1200" b="0" dirty="0">
                          <a:solidFill>
                            <a:sysClr val="windowText" lastClr="000000"/>
                          </a:solidFill>
                          <a:latin typeface="Gilmer Light" pitchFamily="2" charset="77"/>
                        </a:rPr>
                        <a:t>Sign up for newsletter</a:t>
                      </a:r>
                    </a:p>
                    <a:p>
                      <a:pPr marL="285750" lvl="0" indent="-285750">
                        <a:buFont typeface="Arial" panose="020B0604020202020204" pitchFamily="34" charset="0"/>
                        <a:buChar char="•"/>
                      </a:pPr>
                      <a:r>
                        <a:rPr lang="en-US" sz="1200" b="0" dirty="0">
                          <a:solidFill>
                            <a:sysClr val="windowText" lastClr="000000"/>
                          </a:solidFill>
                          <a:latin typeface="Gilmer Light" pitchFamily="2" charset="77"/>
                        </a:rPr>
                        <a:t>Contact us / Book meeting</a:t>
                      </a:r>
                    </a:p>
                    <a:p>
                      <a:endParaRPr lang="en-US" sz="12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Scheduling procedures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Qualifying call</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Initial office visit</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Second meeting</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Q&amp;A / Paperwork</a:t>
                      </a:r>
                    </a:p>
                    <a:p>
                      <a:endParaRPr lang="en-US" sz="12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Team introduction &amp; training meeting</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Follow-up / Implementation meetings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90-day check-in</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First year review meetings</a:t>
                      </a:r>
                    </a:p>
                    <a:p>
                      <a:endParaRPr lang="en-US" sz="12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Client reviews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Individual service items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Fixing mistakes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Regular phone greeting</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Email system</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Proactive calls</a:t>
                      </a:r>
                    </a:p>
                    <a:p>
                      <a:endParaRPr lang="en-US" sz="12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91825400"/>
                  </a:ext>
                </a:extLst>
              </a:tr>
              <a:tr h="146330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TOUCH POINTS</a:t>
                      </a:r>
                    </a:p>
                    <a:p>
                      <a:endParaRPr lang="en-US" sz="1400" b="0" dirty="0">
                        <a:latin typeface="Gilmer Light" pitchFamily="2" charset="77"/>
                      </a:endParaRPr>
                    </a:p>
                  </a:txBody>
                  <a:tcPr marR="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TOUCH POINTS</a:t>
                      </a:r>
                    </a:p>
                    <a:p>
                      <a:endParaRPr lang="en-US" sz="14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Website</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eBook</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Nurture emails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Business cards / Brochure</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COI education piece</a:t>
                      </a: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Initial impression of office</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Prospect materials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Data-gathering forms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Pre-appointment emails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Follow up / Engagement confirmation</a:t>
                      </a: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Welcome packet</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Ongoing office impression</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Website / client portal</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Statements / paperwork</a:t>
                      </a:r>
                    </a:p>
                    <a:p>
                      <a:pPr marL="285750" indent="-285750">
                        <a:buFont typeface="Arial" panose="020B0604020202020204" pitchFamily="34" charset="0"/>
                        <a:buChar char="•"/>
                      </a:pPr>
                      <a:endParaRPr lang="en-US" sz="1200" b="0" dirty="0">
                        <a:solidFill>
                          <a:sysClr val="windowText" lastClr="000000"/>
                        </a:solidFill>
                        <a:latin typeface="Gilmer Light" pitchFamily="2" charset="77"/>
                      </a:endParaRP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Online scheduling</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Client Review Packet</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Website / Portal</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Value adds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Client nurture campaign</a:t>
                      </a: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7492042"/>
                  </a:ext>
                </a:extLst>
              </a:tr>
              <a:tr h="1073091">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Gilmer Light" pitchFamily="2" charset="77"/>
                        </a:rPr>
                        <a:t>ENGAGEMENT</a:t>
                      </a:r>
                    </a:p>
                  </a:txBody>
                  <a:tcPr vert="vert27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Thinking</a:t>
                      </a:r>
                    </a:p>
                    <a:p>
                      <a:endParaRPr lang="en-US" sz="14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Reputable, experienced professional firm</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They can help 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They can help ME</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This is simple</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I like / trust this adviser / firm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I’m glad I have help</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This wasn’t as hard as I thought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I’m on track to reach my goals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The level of service I get is exceptional</a:t>
                      </a: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2326390"/>
                  </a:ext>
                </a:extLst>
              </a:tr>
              <a:tr h="877983">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Feeling</a:t>
                      </a:r>
                    </a:p>
                    <a:p>
                      <a:endParaRPr lang="en-US" sz="14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Curious / Interested</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Secure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Relief</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Confidence</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Clarity</a:t>
                      </a: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Welcomed</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Special</a:t>
                      </a: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Clarity &amp; Confidence</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Peace of Mind</a:t>
                      </a:r>
                    </a:p>
                    <a:p>
                      <a:pPr marL="285750" indent="-285750">
                        <a:buFont typeface="Arial" panose="020B0604020202020204" pitchFamily="34" charset="0"/>
                        <a:buChar char="•"/>
                      </a:pPr>
                      <a:r>
                        <a:rPr lang="en-US" sz="1200" b="0" spc="-150" dirty="0">
                          <a:solidFill>
                            <a:sysClr val="windowText" lastClr="000000"/>
                          </a:solidFill>
                          <a:latin typeface="Gilmer Light" pitchFamily="2" charset="77"/>
                        </a:rPr>
                        <a:t>Understood  / Cared about</a:t>
                      </a: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33067037"/>
                  </a:ext>
                </a:extLst>
              </a:tr>
              <a:tr h="877983">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Doing</a:t>
                      </a:r>
                    </a:p>
                    <a:p>
                      <a:endParaRPr lang="en-US" sz="14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Sign up for newsletter</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Book a meeting</a:t>
                      </a:r>
                    </a:p>
                    <a:p>
                      <a:pPr marL="171450" indent="-171450">
                        <a:buFont typeface="Arial" panose="020B0604020202020204" pitchFamily="34" charset="0"/>
                        <a:buChar char="•"/>
                      </a:pP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ysClr val="windowText" lastClr="000000"/>
                          </a:solidFill>
                          <a:latin typeface="Gilmer Light" pitchFamily="2" charset="77"/>
                        </a:rPr>
                        <a:t>Committing to financial planning and investment services agreement</a:t>
                      </a:r>
                    </a:p>
                    <a:p>
                      <a:pPr marL="171450" indent="-171450">
                        <a:buFont typeface="Arial" panose="020B0604020202020204" pitchFamily="34" charset="0"/>
                        <a:buChar char="•"/>
                      </a:pP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ysClr val="windowText" lastClr="000000"/>
                          </a:solidFill>
                          <a:latin typeface="Gilmer Light" pitchFamily="2" charset="77"/>
                        </a:rPr>
                        <a:t>Completing data-gathering / set-up process</a:t>
                      </a:r>
                    </a:p>
                    <a:p>
                      <a:pPr marL="171450" indent="-171450">
                        <a:buFont typeface="Arial" panose="020B0604020202020204" pitchFamily="34" charset="0"/>
                        <a:buChar char="•"/>
                      </a:pP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Following guidance and recommendations</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Showing up for reviews</a:t>
                      </a:r>
                    </a:p>
                    <a:p>
                      <a:pPr marL="171450" indent="-171450">
                        <a:buFont typeface="Arial" panose="020B0604020202020204" pitchFamily="34" charset="0"/>
                        <a:buChar char="•"/>
                      </a:pP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991239597"/>
                  </a:ext>
                </a:extLst>
              </a:tr>
            </a:tbl>
          </a:graphicData>
        </a:graphic>
      </p:graphicFrame>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608A6A7C-FAB8-7240-B096-BA7E77A6F2D6}"/>
                  </a:ext>
                </a:extLst>
              </p14:cNvPr>
              <p14:cNvContentPartPr/>
              <p14:nvPr/>
            </p14:nvContentPartPr>
            <p14:xfrm>
              <a:off x="1892529" y="1741792"/>
              <a:ext cx="1998536" cy="49098"/>
            </p14:xfrm>
          </p:contentPart>
        </mc:Choice>
        <mc:Fallback xmlns="">
          <p:pic>
            <p:nvPicPr>
              <p:cNvPr id="16" name="Ink 15">
                <a:extLst>
                  <a:ext uri="{FF2B5EF4-FFF2-40B4-BE49-F238E27FC236}">
                    <a16:creationId xmlns:a16="http://schemas.microsoft.com/office/drawing/2014/main" id="{608A6A7C-FAB8-7240-B096-BA7E77A6F2D6}"/>
                  </a:ext>
                </a:extLst>
              </p:cNvPr>
              <p:cNvPicPr/>
              <p:nvPr/>
            </p:nvPicPr>
            <p:blipFill>
              <a:blip r:embed="rId5"/>
              <a:stretch>
                <a:fillRect/>
              </a:stretch>
            </p:blipFill>
            <p:spPr>
              <a:xfrm>
                <a:off x="1838524" y="1633488"/>
                <a:ext cx="2106185" cy="2653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C568DC78-FBCB-534B-8214-7D971B2F2F48}"/>
                  </a:ext>
                </a:extLst>
              </p14:cNvPr>
              <p14:cNvContentPartPr/>
              <p14:nvPr/>
            </p14:nvContentPartPr>
            <p14:xfrm>
              <a:off x="1892528" y="3238713"/>
              <a:ext cx="1920240" cy="23040"/>
            </p14:xfrm>
          </p:contentPart>
        </mc:Choice>
        <mc:Fallback xmlns="">
          <p:pic>
            <p:nvPicPr>
              <p:cNvPr id="17" name="Ink 16">
                <a:extLst>
                  <a:ext uri="{FF2B5EF4-FFF2-40B4-BE49-F238E27FC236}">
                    <a16:creationId xmlns:a16="http://schemas.microsoft.com/office/drawing/2014/main" id="{C568DC78-FBCB-534B-8214-7D971B2F2F48}"/>
                  </a:ext>
                </a:extLst>
              </p:cNvPr>
              <p:cNvPicPr/>
              <p:nvPr/>
            </p:nvPicPr>
            <p:blipFill>
              <a:blip r:embed="rId7"/>
              <a:stretch>
                <a:fillRect/>
              </a:stretch>
            </p:blipFill>
            <p:spPr>
              <a:xfrm>
                <a:off x="1838528" y="3130713"/>
                <a:ext cx="20278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79F486A5-C124-C745-896E-84BC09488CEC}"/>
                  </a:ext>
                </a:extLst>
              </p14:cNvPr>
              <p14:cNvContentPartPr/>
              <p14:nvPr/>
            </p14:nvContentPartPr>
            <p14:xfrm>
              <a:off x="7388949" y="5235227"/>
              <a:ext cx="687960" cy="7200"/>
            </p14:xfrm>
          </p:contentPart>
        </mc:Choice>
        <mc:Fallback xmlns="">
          <p:pic>
            <p:nvPicPr>
              <p:cNvPr id="19" name="Ink 18">
                <a:extLst>
                  <a:ext uri="{FF2B5EF4-FFF2-40B4-BE49-F238E27FC236}">
                    <a16:creationId xmlns:a16="http://schemas.microsoft.com/office/drawing/2014/main" id="{79F486A5-C124-C745-896E-84BC09488CEC}"/>
                  </a:ext>
                </a:extLst>
              </p:cNvPr>
              <p:cNvPicPr/>
              <p:nvPr/>
            </p:nvPicPr>
            <p:blipFill>
              <a:blip r:embed="rId9"/>
              <a:stretch>
                <a:fillRect/>
              </a:stretch>
            </p:blipFill>
            <p:spPr>
              <a:xfrm>
                <a:off x="7334949" y="5127227"/>
                <a:ext cx="795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6F1BAD87-C9B0-3340-BBB2-D0ADA149EED9}"/>
                  </a:ext>
                </a:extLst>
              </p14:cNvPr>
              <p14:cNvContentPartPr/>
              <p14:nvPr/>
            </p14:nvContentPartPr>
            <p14:xfrm>
              <a:off x="10144650" y="2701272"/>
              <a:ext cx="1367640" cy="7920"/>
            </p14:xfrm>
          </p:contentPart>
        </mc:Choice>
        <mc:Fallback xmlns="">
          <p:pic>
            <p:nvPicPr>
              <p:cNvPr id="21" name="Ink 20">
                <a:extLst>
                  <a:ext uri="{FF2B5EF4-FFF2-40B4-BE49-F238E27FC236}">
                    <a16:creationId xmlns:a16="http://schemas.microsoft.com/office/drawing/2014/main" id="{6F1BAD87-C9B0-3340-BBB2-D0ADA149EED9}"/>
                  </a:ext>
                </a:extLst>
              </p:cNvPr>
              <p:cNvPicPr/>
              <p:nvPr/>
            </p:nvPicPr>
            <p:blipFill>
              <a:blip r:embed="rId11"/>
              <a:stretch>
                <a:fillRect/>
              </a:stretch>
            </p:blipFill>
            <p:spPr>
              <a:xfrm>
                <a:off x="10090664" y="2593272"/>
                <a:ext cx="1475252"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D9032AB8-D41F-6C41-A419-3483D0802132}"/>
                  </a:ext>
                </a:extLst>
              </p14:cNvPr>
              <p14:cNvContentPartPr/>
              <p14:nvPr/>
            </p14:nvContentPartPr>
            <p14:xfrm>
              <a:off x="10133130" y="2906472"/>
              <a:ext cx="1554480" cy="0"/>
            </p14:xfrm>
          </p:contentPart>
        </mc:Choice>
        <mc:Fallback xmlns="">
          <p:pic>
            <p:nvPicPr>
              <p:cNvPr id="22" name="Ink 21">
                <a:extLst>
                  <a:ext uri="{FF2B5EF4-FFF2-40B4-BE49-F238E27FC236}">
                    <a16:creationId xmlns:a16="http://schemas.microsoft.com/office/drawing/2014/main" id="{D9032AB8-D41F-6C41-A419-3483D0802132}"/>
                  </a:ext>
                </a:extLst>
              </p:cNvPr>
              <p:cNvPicPr/>
              <p:nvPr/>
            </p:nvPicPr>
            <p:blipFill>
              <a:blip r:embed="rId13"/>
              <a:stretch>
                <a:fillRect/>
              </a:stretch>
            </p:blipFill>
            <p:spPr>
              <a:xfrm>
                <a:off x="10073219" y="2906472"/>
                <a:ext cx="1673902" cy="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id="{1A568B92-B5BF-5440-8ADB-48C93B096E6B}"/>
                  </a:ext>
                </a:extLst>
              </p14:cNvPr>
              <p14:cNvContentPartPr/>
              <p14:nvPr/>
            </p14:nvContentPartPr>
            <p14:xfrm>
              <a:off x="10144650" y="6478480"/>
              <a:ext cx="1618200" cy="23760"/>
            </p14:xfrm>
          </p:contentPart>
        </mc:Choice>
        <mc:Fallback xmlns="">
          <p:pic>
            <p:nvPicPr>
              <p:cNvPr id="23" name="Ink 22">
                <a:extLst>
                  <a:ext uri="{FF2B5EF4-FFF2-40B4-BE49-F238E27FC236}">
                    <a16:creationId xmlns:a16="http://schemas.microsoft.com/office/drawing/2014/main" id="{1A568B92-B5BF-5440-8ADB-48C93B096E6B}"/>
                  </a:ext>
                </a:extLst>
              </p:cNvPr>
              <p:cNvPicPr/>
              <p:nvPr/>
            </p:nvPicPr>
            <p:blipFill>
              <a:blip r:embed="rId15"/>
              <a:stretch>
                <a:fillRect/>
              </a:stretch>
            </p:blipFill>
            <p:spPr>
              <a:xfrm>
                <a:off x="10090638" y="6370480"/>
                <a:ext cx="1725864"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a:extLst>
                  <a:ext uri="{FF2B5EF4-FFF2-40B4-BE49-F238E27FC236}">
                    <a16:creationId xmlns:a16="http://schemas.microsoft.com/office/drawing/2014/main" id="{3E04677B-DF1B-A74F-AEA9-6517E0CA9413}"/>
                  </a:ext>
                </a:extLst>
              </p14:cNvPr>
              <p14:cNvContentPartPr/>
              <p14:nvPr/>
            </p14:nvContentPartPr>
            <p14:xfrm>
              <a:off x="10108996" y="5584351"/>
              <a:ext cx="1554480" cy="39600"/>
            </p14:xfrm>
          </p:contentPart>
        </mc:Choice>
        <mc:Fallback xmlns="">
          <p:pic>
            <p:nvPicPr>
              <p:cNvPr id="24" name="Ink 23">
                <a:extLst>
                  <a:ext uri="{FF2B5EF4-FFF2-40B4-BE49-F238E27FC236}">
                    <a16:creationId xmlns:a16="http://schemas.microsoft.com/office/drawing/2014/main" id="{3E04677B-DF1B-A74F-AEA9-6517E0CA9413}"/>
                  </a:ext>
                </a:extLst>
              </p:cNvPr>
              <p:cNvPicPr/>
              <p:nvPr/>
            </p:nvPicPr>
            <p:blipFill>
              <a:blip r:embed="rId17"/>
              <a:stretch>
                <a:fillRect/>
              </a:stretch>
            </p:blipFill>
            <p:spPr>
              <a:xfrm>
                <a:off x="10055009" y="5476351"/>
                <a:ext cx="1662095"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462833B7-B3CB-D540-8B6B-216C83B5EBF0}"/>
                  </a:ext>
                </a:extLst>
              </p14:cNvPr>
              <p14:cNvContentPartPr/>
              <p14:nvPr/>
            </p14:nvContentPartPr>
            <p14:xfrm>
              <a:off x="4675880" y="804111"/>
              <a:ext cx="1645920" cy="108357"/>
            </p14:xfrm>
          </p:contentPart>
        </mc:Choice>
        <mc:Fallback xmlns="">
          <p:pic>
            <p:nvPicPr>
              <p:cNvPr id="25" name="Ink 24">
                <a:extLst>
                  <a:ext uri="{FF2B5EF4-FFF2-40B4-BE49-F238E27FC236}">
                    <a16:creationId xmlns:a16="http://schemas.microsoft.com/office/drawing/2014/main" id="{462833B7-B3CB-D540-8B6B-216C83B5EBF0}"/>
                  </a:ext>
                </a:extLst>
              </p:cNvPr>
              <p:cNvPicPr/>
              <p:nvPr/>
            </p:nvPicPr>
            <p:blipFill>
              <a:blip r:embed="rId19"/>
              <a:stretch>
                <a:fillRect/>
              </a:stretch>
            </p:blipFill>
            <p:spPr>
              <a:xfrm>
                <a:off x="4622240" y="695392"/>
                <a:ext cx="1753560" cy="32543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862B923F-459E-7744-8808-E55B809BFBC7}"/>
                  </a:ext>
                </a:extLst>
              </p14:cNvPr>
              <p14:cNvContentPartPr/>
              <p14:nvPr/>
            </p14:nvContentPartPr>
            <p14:xfrm>
              <a:off x="4681266" y="3243096"/>
              <a:ext cx="1737360" cy="14400"/>
            </p14:xfrm>
          </p:contentPart>
        </mc:Choice>
        <mc:Fallback xmlns="">
          <p:pic>
            <p:nvPicPr>
              <p:cNvPr id="26" name="Ink 25">
                <a:extLst>
                  <a:ext uri="{FF2B5EF4-FFF2-40B4-BE49-F238E27FC236}">
                    <a16:creationId xmlns:a16="http://schemas.microsoft.com/office/drawing/2014/main" id="{862B923F-459E-7744-8808-E55B809BFBC7}"/>
                  </a:ext>
                </a:extLst>
              </p:cNvPr>
              <p:cNvPicPr/>
              <p:nvPr/>
            </p:nvPicPr>
            <p:blipFill>
              <a:blip r:embed="rId21"/>
              <a:stretch>
                <a:fillRect/>
              </a:stretch>
            </p:blipFill>
            <p:spPr>
              <a:xfrm>
                <a:off x="4627255" y="3135096"/>
                <a:ext cx="1845022"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72579679-8444-434D-8A47-18B7222D0EC2}"/>
                  </a:ext>
                </a:extLst>
              </p14:cNvPr>
              <p14:cNvContentPartPr/>
              <p14:nvPr/>
            </p14:nvContentPartPr>
            <p14:xfrm>
              <a:off x="1892528" y="1206746"/>
              <a:ext cx="2134723" cy="48968"/>
            </p14:xfrm>
          </p:contentPart>
        </mc:Choice>
        <mc:Fallback xmlns="">
          <p:pic>
            <p:nvPicPr>
              <p:cNvPr id="27" name="Ink 26">
                <a:extLst>
                  <a:ext uri="{FF2B5EF4-FFF2-40B4-BE49-F238E27FC236}">
                    <a16:creationId xmlns:a16="http://schemas.microsoft.com/office/drawing/2014/main" id="{72579679-8444-434D-8A47-18B7222D0EC2}"/>
                  </a:ext>
                </a:extLst>
              </p:cNvPr>
              <p:cNvPicPr/>
              <p:nvPr/>
            </p:nvPicPr>
            <p:blipFill>
              <a:blip r:embed="rId23"/>
              <a:stretch>
                <a:fillRect/>
              </a:stretch>
            </p:blipFill>
            <p:spPr>
              <a:xfrm>
                <a:off x="1838530" y="1098728"/>
                <a:ext cx="2242359" cy="26464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57BA350F-2689-1B4C-BEB5-7E167652A01F}"/>
                  </a:ext>
                </a:extLst>
              </p14:cNvPr>
              <p14:cNvContentPartPr/>
              <p14:nvPr/>
            </p14:nvContentPartPr>
            <p14:xfrm>
              <a:off x="4656796" y="1063281"/>
              <a:ext cx="971280" cy="16560"/>
            </p14:xfrm>
          </p:contentPart>
        </mc:Choice>
        <mc:Fallback xmlns="">
          <p:pic>
            <p:nvPicPr>
              <p:cNvPr id="28" name="Ink 27">
                <a:extLst>
                  <a:ext uri="{FF2B5EF4-FFF2-40B4-BE49-F238E27FC236}">
                    <a16:creationId xmlns:a16="http://schemas.microsoft.com/office/drawing/2014/main" id="{57BA350F-2689-1B4C-BEB5-7E167652A01F}"/>
                  </a:ext>
                </a:extLst>
              </p:cNvPr>
              <p:cNvPicPr/>
              <p:nvPr/>
            </p:nvPicPr>
            <p:blipFill>
              <a:blip r:embed="rId25"/>
              <a:stretch>
                <a:fillRect/>
              </a:stretch>
            </p:blipFill>
            <p:spPr>
              <a:xfrm>
                <a:off x="4602796" y="955281"/>
                <a:ext cx="1078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A3C39B79-8C36-964E-8427-37CCF75A4AAD}"/>
                  </a:ext>
                </a:extLst>
              </p14:cNvPr>
              <p14:cNvContentPartPr/>
              <p14:nvPr/>
            </p14:nvContentPartPr>
            <p14:xfrm>
              <a:off x="4659186" y="5224787"/>
              <a:ext cx="352080" cy="10440"/>
            </p14:xfrm>
          </p:contentPart>
        </mc:Choice>
        <mc:Fallback xmlns="">
          <p:pic>
            <p:nvPicPr>
              <p:cNvPr id="29" name="Ink 28">
                <a:extLst>
                  <a:ext uri="{FF2B5EF4-FFF2-40B4-BE49-F238E27FC236}">
                    <a16:creationId xmlns:a16="http://schemas.microsoft.com/office/drawing/2014/main" id="{A3C39B79-8C36-964E-8427-37CCF75A4AAD}"/>
                  </a:ext>
                </a:extLst>
              </p:cNvPr>
              <p:cNvPicPr/>
              <p:nvPr/>
            </p:nvPicPr>
            <p:blipFill>
              <a:blip r:embed="rId27"/>
              <a:stretch>
                <a:fillRect/>
              </a:stretch>
            </p:blipFill>
            <p:spPr>
              <a:xfrm>
                <a:off x="4605241" y="5116787"/>
                <a:ext cx="45961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id="{DA59964A-C7E5-BF40-8D1C-D203B06BD4D1}"/>
                  </a:ext>
                </a:extLst>
              </p14:cNvPr>
              <p14:cNvContentPartPr/>
              <p14:nvPr/>
            </p14:nvContentPartPr>
            <p14:xfrm>
              <a:off x="7388949" y="5437935"/>
              <a:ext cx="457200" cy="4680"/>
            </p14:xfrm>
          </p:contentPart>
        </mc:Choice>
        <mc:Fallback xmlns="">
          <p:pic>
            <p:nvPicPr>
              <p:cNvPr id="31" name="Ink 30">
                <a:extLst>
                  <a:ext uri="{FF2B5EF4-FFF2-40B4-BE49-F238E27FC236}">
                    <a16:creationId xmlns:a16="http://schemas.microsoft.com/office/drawing/2014/main" id="{DA59964A-C7E5-BF40-8D1C-D203B06BD4D1}"/>
                  </a:ext>
                </a:extLst>
              </p:cNvPr>
              <p:cNvPicPr/>
              <p:nvPr/>
            </p:nvPicPr>
            <p:blipFill>
              <a:blip r:embed="rId29"/>
              <a:stretch>
                <a:fillRect/>
              </a:stretch>
            </p:blipFill>
            <p:spPr>
              <a:xfrm>
                <a:off x="7334949" y="5329935"/>
                <a:ext cx="564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1C4AD448-5CB8-484E-9579-8F73ADB7859B}"/>
                  </a:ext>
                </a:extLst>
              </p14:cNvPr>
              <p14:cNvContentPartPr/>
              <p14:nvPr/>
            </p14:nvContentPartPr>
            <p14:xfrm>
              <a:off x="7369036" y="4299059"/>
              <a:ext cx="1645920" cy="62280"/>
            </p14:xfrm>
          </p:contentPart>
        </mc:Choice>
        <mc:Fallback xmlns="">
          <p:pic>
            <p:nvPicPr>
              <p:cNvPr id="33" name="Ink 32">
                <a:extLst>
                  <a:ext uri="{FF2B5EF4-FFF2-40B4-BE49-F238E27FC236}">
                    <a16:creationId xmlns:a16="http://schemas.microsoft.com/office/drawing/2014/main" id="{1C4AD448-5CB8-484E-9579-8F73ADB7859B}"/>
                  </a:ext>
                </a:extLst>
              </p:cNvPr>
              <p:cNvPicPr/>
              <p:nvPr/>
            </p:nvPicPr>
            <p:blipFill>
              <a:blip r:embed="rId31"/>
              <a:stretch>
                <a:fillRect/>
              </a:stretch>
            </p:blipFill>
            <p:spPr>
              <a:xfrm>
                <a:off x="7315036" y="4190431"/>
                <a:ext cx="1753560" cy="27917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id="{75411530-BF74-3242-9E2E-70257FC9E306}"/>
                  </a:ext>
                </a:extLst>
              </p14:cNvPr>
              <p14:cNvContentPartPr/>
              <p14:nvPr/>
            </p14:nvContentPartPr>
            <p14:xfrm>
              <a:off x="7380556" y="4566179"/>
              <a:ext cx="562320" cy="13680"/>
            </p14:xfrm>
          </p:contentPart>
        </mc:Choice>
        <mc:Fallback xmlns="">
          <p:pic>
            <p:nvPicPr>
              <p:cNvPr id="34" name="Ink 33">
                <a:extLst>
                  <a:ext uri="{FF2B5EF4-FFF2-40B4-BE49-F238E27FC236}">
                    <a16:creationId xmlns:a16="http://schemas.microsoft.com/office/drawing/2014/main" id="{75411530-BF74-3242-9E2E-70257FC9E306}"/>
                  </a:ext>
                </a:extLst>
              </p:cNvPr>
              <p:cNvPicPr/>
              <p:nvPr/>
            </p:nvPicPr>
            <p:blipFill>
              <a:blip r:embed="rId33"/>
              <a:stretch>
                <a:fillRect/>
              </a:stretch>
            </p:blipFill>
            <p:spPr>
              <a:xfrm>
                <a:off x="7326591" y="4458179"/>
                <a:ext cx="669891"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id="{68294FCF-2F0C-094B-B121-5436472CDEEA}"/>
                  </a:ext>
                </a:extLst>
              </p14:cNvPr>
              <p14:cNvContentPartPr/>
              <p14:nvPr/>
            </p14:nvContentPartPr>
            <p14:xfrm>
              <a:off x="7337156" y="844135"/>
              <a:ext cx="2103120" cy="25920"/>
            </p14:xfrm>
          </p:contentPart>
        </mc:Choice>
        <mc:Fallback xmlns="">
          <p:pic>
            <p:nvPicPr>
              <p:cNvPr id="35" name="Ink 34">
                <a:extLst>
                  <a:ext uri="{FF2B5EF4-FFF2-40B4-BE49-F238E27FC236}">
                    <a16:creationId xmlns:a16="http://schemas.microsoft.com/office/drawing/2014/main" id="{68294FCF-2F0C-094B-B121-5436472CDEEA}"/>
                  </a:ext>
                </a:extLst>
              </p:cNvPr>
              <p:cNvPicPr/>
              <p:nvPr/>
            </p:nvPicPr>
            <p:blipFill>
              <a:blip r:embed="rId35"/>
              <a:stretch>
                <a:fillRect/>
              </a:stretch>
            </p:blipFill>
            <p:spPr>
              <a:xfrm>
                <a:off x="7283156" y="736135"/>
                <a:ext cx="22107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id="{A515CE4B-69DC-8844-AF83-20E1EFA4627D}"/>
                  </a:ext>
                </a:extLst>
              </p14:cNvPr>
              <p14:cNvContentPartPr/>
              <p14:nvPr/>
            </p14:nvContentPartPr>
            <p14:xfrm>
              <a:off x="7337156" y="1033135"/>
              <a:ext cx="580680" cy="55800"/>
            </p14:xfrm>
          </p:contentPart>
        </mc:Choice>
        <mc:Fallback xmlns="">
          <p:pic>
            <p:nvPicPr>
              <p:cNvPr id="36" name="Ink 35">
                <a:extLst>
                  <a:ext uri="{FF2B5EF4-FFF2-40B4-BE49-F238E27FC236}">
                    <a16:creationId xmlns:a16="http://schemas.microsoft.com/office/drawing/2014/main" id="{A515CE4B-69DC-8844-AF83-20E1EFA4627D}"/>
                  </a:ext>
                </a:extLst>
              </p:cNvPr>
              <p:cNvPicPr/>
              <p:nvPr/>
            </p:nvPicPr>
            <p:blipFill>
              <a:blip r:embed="rId37"/>
              <a:stretch>
                <a:fillRect/>
              </a:stretch>
            </p:blipFill>
            <p:spPr>
              <a:xfrm>
                <a:off x="7283156" y="925135"/>
                <a:ext cx="6883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id="{3F4DCF09-7855-E148-AB67-B524C086EBAA}"/>
                  </a:ext>
                </a:extLst>
              </p14:cNvPr>
              <p14:cNvContentPartPr/>
              <p14:nvPr/>
            </p14:nvContentPartPr>
            <p14:xfrm>
              <a:off x="10127176" y="1590423"/>
              <a:ext cx="1019160" cy="23760"/>
            </p14:xfrm>
          </p:contentPart>
        </mc:Choice>
        <mc:Fallback xmlns="">
          <p:pic>
            <p:nvPicPr>
              <p:cNvPr id="38" name="Ink 37">
                <a:extLst>
                  <a:ext uri="{FF2B5EF4-FFF2-40B4-BE49-F238E27FC236}">
                    <a16:creationId xmlns:a16="http://schemas.microsoft.com/office/drawing/2014/main" id="{3F4DCF09-7855-E148-AB67-B524C086EBAA}"/>
                  </a:ext>
                </a:extLst>
              </p:cNvPr>
              <p:cNvPicPr/>
              <p:nvPr/>
            </p:nvPicPr>
            <p:blipFill>
              <a:blip r:embed="rId39"/>
              <a:stretch>
                <a:fillRect/>
              </a:stretch>
            </p:blipFill>
            <p:spPr>
              <a:xfrm>
                <a:off x="10073176" y="1480761"/>
                <a:ext cx="1126800" cy="24271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10718F97-E80E-1E4F-B6A4-A9212FED8884}"/>
                  </a:ext>
                </a:extLst>
              </p14:cNvPr>
              <p14:cNvContentPartPr/>
              <p14:nvPr/>
            </p14:nvContentPartPr>
            <p14:xfrm>
              <a:off x="10117456" y="1795263"/>
              <a:ext cx="1028880" cy="32400"/>
            </p14:xfrm>
          </p:contentPart>
        </mc:Choice>
        <mc:Fallback xmlns="">
          <p:pic>
            <p:nvPicPr>
              <p:cNvPr id="39" name="Ink 38">
                <a:extLst>
                  <a:ext uri="{FF2B5EF4-FFF2-40B4-BE49-F238E27FC236}">
                    <a16:creationId xmlns:a16="http://schemas.microsoft.com/office/drawing/2014/main" id="{10718F97-E80E-1E4F-B6A4-A9212FED8884}"/>
                  </a:ext>
                </a:extLst>
              </p:cNvPr>
              <p:cNvPicPr/>
              <p:nvPr/>
            </p:nvPicPr>
            <p:blipFill>
              <a:blip r:embed="rId41"/>
              <a:stretch>
                <a:fillRect/>
              </a:stretch>
            </p:blipFill>
            <p:spPr>
              <a:xfrm>
                <a:off x="10063456" y="1687263"/>
                <a:ext cx="11365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C49E54AD-1097-7543-82F6-57581D6927AB}"/>
                  </a:ext>
                </a:extLst>
              </p14:cNvPr>
              <p14:cNvContentPartPr/>
              <p14:nvPr/>
            </p14:nvContentPartPr>
            <p14:xfrm>
              <a:off x="10148970" y="3299952"/>
              <a:ext cx="795240" cy="23040"/>
            </p14:xfrm>
          </p:contentPart>
        </mc:Choice>
        <mc:Fallback xmlns="">
          <p:pic>
            <p:nvPicPr>
              <p:cNvPr id="40" name="Ink 39">
                <a:extLst>
                  <a:ext uri="{FF2B5EF4-FFF2-40B4-BE49-F238E27FC236}">
                    <a16:creationId xmlns:a16="http://schemas.microsoft.com/office/drawing/2014/main" id="{C49E54AD-1097-7543-82F6-57581D6927AB}"/>
                  </a:ext>
                </a:extLst>
              </p:cNvPr>
              <p:cNvPicPr/>
              <p:nvPr/>
            </p:nvPicPr>
            <p:blipFill>
              <a:blip r:embed="rId43"/>
              <a:stretch>
                <a:fillRect/>
              </a:stretch>
            </p:blipFill>
            <p:spPr>
              <a:xfrm>
                <a:off x="10094970" y="3191952"/>
                <a:ext cx="9028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Ink 40">
                <a:extLst>
                  <a:ext uri="{FF2B5EF4-FFF2-40B4-BE49-F238E27FC236}">
                    <a16:creationId xmlns:a16="http://schemas.microsoft.com/office/drawing/2014/main" id="{5DF8EF83-1462-6E42-9E8C-94DAE2ABAAD0}"/>
                  </a:ext>
                </a:extLst>
              </p14:cNvPr>
              <p14:cNvContentPartPr/>
              <p14:nvPr/>
            </p14:nvContentPartPr>
            <p14:xfrm>
              <a:off x="10149496" y="4501448"/>
              <a:ext cx="1797120" cy="43560"/>
            </p14:xfrm>
          </p:contentPart>
        </mc:Choice>
        <mc:Fallback xmlns="">
          <p:pic>
            <p:nvPicPr>
              <p:cNvPr id="41" name="Ink 40">
                <a:extLst>
                  <a:ext uri="{FF2B5EF4-FFF2-40B4-BE49-F238E27FC236}">
                    <a16:creationId xmlns:a16="http://schemas.microsoft.com/office/drawing/2014/main" id="{5DF8EF83-1462-6E42-9E8C-94DAE2ABAAD0}"/>
                  </a:ext>
                </a:extLst>
              </p:cNvPr>
              <p:cNvPicPr/>
              <p:nvPr/>
            </p:nvPicPr>
            <p:blipFill>
              <a:blip r:embed="rId45"/>
              <a:stretch>
                <a:fillRect/>
              </a:stretch>
            </p:blipFill>
            <p:spPr>
              <a:xfrm>
                <a:off x="10095496" y="4393448"/>
                <a:ext cx="1904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Ink 41">
                <a:extLst>
                  <a:ext uri="{FF2B5EF4-FFF2-40B4-BE49-F238E27FC236}">
                    <a16:creationId xmlns:a16="http://schemas.microsoft.com/office/drawing/2014/main" id="{666E7F37-94C5-064A-A76C-A23AE8B9338D}"/>
                  </a:ext>
                </a:extLst>
              </p14:cNvPr>
              <p14:cNvContentPartPr/>
              <p14:nvPr/>
            </p14:nvContentPartPr>
            <p14:xfrm>
              <a:off x="10127176" y="4745528"/>
              <a:ext cx="941760" cy="28440"/>
            </p14:xfrm>
          </p:contentPart>
        </mc:Choice>
        <mc:Fallback xmlns="">
          <p:pic>
            <p:nvPicPr>
              <p:cNvPr id="42" name="Ink 41">
                <a:extLst>
                  <a:ext uri="{FF2B5EF4-FFF2-40B4-BE49-F238E27FC236}">
                    <a16:creationId xmlns:a16="http://schemas.microsoft.com/office/drawing/2014/main" id="{666E7F37-94C5-064A-A76C-A23AE8B9338D}"/>
                  </a:ext>
                </a:extLst>
              </p:cNvPr>
              <p:cNvPicPr/>
              <p:nvPr/>
            </p:nvPicPr>
            <p:blipFill>
              <a:blip r:embed="rId47"/>
              <a:stretch>
                <a:fillRect/>
              </a:stretch>
            </p:blipFill>
            <p:spPr>
              <a:xfrm>
                <a:off x="10073197" y="4637528"/>
                <a:ext cx="1049359"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Ink 42">
                <a:extLst>
                  <a:ext uri="{FF2B5EF4-FFF2-40B4-BE49-F238E27FC236}">
                    <a16:creationId xmlns:a16="http://schemas.microsoft.com/office/drawing/2014/main" id="{23C5D0BB-0D26-D548-BB93-A29BB45B6130}"/>
                  </a:ext>
                </a:extLst>
              </p14:cNvPr>
              <p14:cNvContentPartPr/>
              <p14:nvPr/>
            </p14:nvContentPartPr>
            <p14:xfrm>
              <a:off x="4643116" y="2650112"/>
              <a:ext cx="1828800" cy="45719"/>
            </p14:xfrm>
          </p:contentPart>
        </mc:Choice>
        <mc:Fallback xmlns="">
          <p:pic>
            <p:nvPicPr>
              <p:cNvPr id="43" name="Ink 42">
                <a:extLst>
                  <a:ext uri="{FF2B5EF4-FFF2-40B4-BE49-F238E27FC236}">
                    <a16:creationId xmlns:a16="http://schemas.microsoft.com/office/drawing/2014/main" id="{23C5D0BB-0D26-D548-BB93-A29BB45B6130}"/>
                  </a:ext>
                </a:extLst>
              </p:cNvPr>
              <p:cNvPicPr/>
              <p:nvPr/>
            </p:nvPicPr>
            <p:blipFill>
              <a:blip r:embed="rId49"/>
              <a:stretch>
                <a:fillRect/>
              </a:stretch>
            </p:blipFill>
            <p:spPr>
              <a:xfrm>
                <a:off x="4589105" y="2542114"/>
                <a:ext cx="1936461" cy="26135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F3D71D5B-C98C-C64D-83A4-ED8A3C6747AE}"/>
                  </a:ext>
                </a:extLst>
              </p14:cNvPr>
              <p14:cNvContentPartPr/>
              <p14:nvPr/>
            </p14:nvContentPartPr>
            <p14:xfrm>
              <a:off x="7369036" y="2848894"/>
              <a:ext cx="1907280" cy="92160"/>
            </p14:xfrm>
          </p:contentPart>
        </mc:Choice>
        <mc:Fallback xmlns="">
          <p:pic>
            <p:nvPicPr>
              <p:cNvPr id="45" name="Ink 44">
                <a:extLst>
                  <a:ext uri="{FF2B5EF4-FFF2-40B4-BE49-F238E27FC236}">
                    <a16:creationId xmlns:a16="http://schemas.microsoft.com/office/drawing/2014/main" id="{F3D71D5B-C98C-C64D-83A4-ED8A3C6747AE}"/>
                  </a:ext>
                </a:extLst>
              </p:cNvPr>
              <p:cNvPicPr/>
              <p:nvPr/>
            </p:nvPicPr>
            <p:blipFill>
              <a:blip r:embed="rId51"/>
              <a:stretch>
                <a:fillRect/>
              </a:stretch>
            </p:blipFill>
            <p:spPr>
              <a:xfrm>
                <a:off x="7315036" y="2740894"/>
                <a:ext cx="20149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2BF95075-DDDF-D546-A67F-53EB13948DA7}"/>
                  </a:ext>
                </a:extLst>
              </p14:cNvPr>
              <p14:cNvContentPartPr/>
              <p14:nvPr/>
            </p14:nvContentPartPr>
            <p14:xfrm>
              <a:off x="4675880" y="4112489"/>
              <a:ext cx="1280160" cy="57600"/>
            </p14:xfrm>
          </p:contentPart>
        </mc:Choice>
        <mc:Fallback xmlns="">
          <p:pic>
            <p:nvPicPr>
              <p:cNvPr id="46" name="Ink 45">
                <a:extLst>
                  <a:ext uri="{FF2B5EF4-FFF2-40B4-BE49-F238E27FC236}">
                    <a16:creationId xmlns:a16="http://schemas.microsoft.com/office/drawing/2014/main" id="{2BF95075-DDDF-D546-A67F-53EB13948DA7}"/>
                  </a:ext>
                </a:extLst>
              </p:cNvPr>
              <p:cNvPicPr/>
              <p:nvPr/>
            </p:nvPicPr>
            <p:blipFill>
              <a:blip r:embed="rId53"/>
              <a:stretch>
                <a:fillRect/>
              </a:stretch>
            </p:blipFill>
            <p:spPr>
              <a:xfrm>
                <a:off x="4621880" y="4004489"/>
                <a:ext cx="1387800" cy="273240"/>
              </a:xfrm>
              <a:prstGeom prst="rect">
                <a:avLst/>
              </a:prstGeom>
            </p:spPr>
          </p:pic>
        </mc:Fallback>
      </mc:AlternateContent>
    </p:spTree>
    <p:extLst>
      <p:ext uri="{BB962C8B-B14F-4D97-AF65-F5344CB8AC3E}">
        <p14:creationId xmlns:p14="http://schemas.microsoft.com/office/powerpoint/2010/main" val="16362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F267-44A9-DE48-A9DA-72D3F997014E}"/>
              </a:ext>
            </a:extLst>
          </p:cNvPr>
          <p:cNvSpPr txBox="1">
            <a:spLocks/>
          </p:cNvSpPr>
          <p:nvPr/>
        </p:nvSpPr>
        <p:spPr>
          <a:xfrm>
            <a:off x="555644" y="0"/>
            <a:ext cx="11080711" cy="1003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endParaRPr lang="en-US" sz="3600" dirty="0"/>
          </a:p>
        </p:txBody>
      </p:sp>
      <p:sp>
        <p:nvSpPr>
          <p:cNvPr id="3" name="Title 2">
            <a:extLst>
              <a:ext uri="{FF2B5EF4-FFF2-40B4-BE49-F238E27FC236}">
                <a16:creationId xmlns:a16="http://schemas.microsoft.com/office/drawing/2014/main" id="{25A065A5-E19F-1047-8DB1-C27551848FE2}"/>
              </a:ext>
            </a:extLst>
          </p:cNvPr>
          <p:cNvSpPr>
            <a:spLocks noGrp="1"/>
          </p:cNvSpPr>
          <p:nvPr>
            <p:ph type="title" idx="4294967295"/>
          </p:nvPr>
        </p:nvSpPr>
        <p:spPr>
          <a:xfrm>
            <a:off x="0" y="747"/>
            <a:ext cx="12192000" cy="1325563"/>
          </a:xfrm>
        </p:spPr>
        <p:txBody>
          <a:bodyPr>
            <a:normAutofit/>
          </a:bodyPr>
          <a:lstStyle/>
          <a:p>
            <a:pPr algn="ctr"/>
            <a:r>
              <a:rPr lang="en-US" i="1" cap="none" dirty="0">
                <a:solidFill>
                  <a:srgbClr val="56ABA8"/>
                </a:solidFill>
              </a:rPr>
              <a:t>Action Plan: </a:t>
            </a:r>
            <a:br>
              <a:rPr lang="en-US" sz="3600" dirty="0">
                <a:solidFill>
                  <a:srgbClr val="153F5B"/>
                </a:solidFill>
                <a:latin typeface="Avenir Book" panose="02000503020000020003" pitchFamily="2" charset="0"/>
              </a:rPr>
            </a:br>
            <a:r>
              <a:rPr lang="en-US" sz="3600" dirty="0">
                <a:solidFill>
                  <a:srgbClr val="004A4D"/>
                </a:solidFill>
                <a:latin typeface="Gilmer Light" pitchFamily="2" charset="77"/>
              </a:rPr>
              <a:t>Things we’re going to change</a:t>
            </a:r>
          </a:p>
        </p:txBody>
      </p:sp>
      <p:sp>
        <p:nvSpPr>
          <p:cNvPr id="4" name="Text Placeholder 3">
            <a:extLst>
              <a:ext uri="{FF2B5EF4-FFF2-40B4-BE49-F238E27FC236}">
                <a16:creationId xmlns:a16="http://schemas.microsoft.com/office/drawing/2014/main" id="{045FDAD5-0EF6-5D45-84A8-FDE499928062}"/>
              </a:ext>
            </a:extLst>
          </p:cNvPr>
          <p:cNvSpPr>
            <a:spLocks noGrp="1"/>
          </p:cNvSpPr>
          <p:nvPr>
            <p:ph type="body" sz="quarter" idx="4294967295"/>
          </p:nvPr>
        </p:nvSpPr>
        <p:spPr>
          <a:xfrm>
            <a:off x="322730" y="1528016"/>
            <a:ext cx="11869270" cy="4937125"/>
          </a:xfrm>
        </p:spPr>
        <p:txBody>
          <a:bodyPr>
            <a:normAutofit/>
          </a:bodyPr>
          <a:lstStyle/>
          <a:p>
            <a:pPr marL="0" indent="0">
              <a:buNone/>
            </a:pPr>
            <a:r>
              <a:rPr lang="en-US" dirty="0">
                <a:solidFill>
                  <a:srgbClr val="D17346"/>
                </a:solidFill>
                <a:latin typeface="Gilmer Light" pitchFamily="2" charset="77"/>
              </a:rPr>
              <a:t>NEXT 30 DAYS</a:t>
            </a:r>
          </a:p>
          <a:p>
            <a:pPr marL="458788" indent="-458788">
              <a:buFont typeface="Wingdings" pitchFamily="2" charset="2"/>
              <a:buChar char="q"/>
            </a:pPr>
            <a:r>
              <a:rPr lang="en-US" sz="2600" dirty="0">
                <a:solidFill>
                  <a:srgbClr val="004A4D"/>
                </a:solidFill>
                <a:latin typeface="Gilmer Light" pitchFamily="2" charset="77"/>
              </a:rPr>
              <a:t>Improve our Qualifying Call and create a script</a:t>
            </a:r>
          </a:p>
          <a:p>
            <a:pPr marL="458788" indent="-458788">
              <a:buFont typeface="Wingdings" pitchFamily="2" charset="2"/>
              <a:buChar char="q"/>
            </a:pPr>
            <a:r>
              <a:rPr lang="en-US" sz="2600" dirty="0">
                <a:solidFill>
                  <a:srgbClr val="004A4D"/>
                </a:solidFill>
                <a:latin typeface="Gilmer Light" pitchFamily="2" charset="77"/>
              </a:rPr>
              <a:t>Add 2 ways to make clients feel “Special” during onboarding</a:t>
            </a:r>
          </a:p>
          <a:p>
            <a:pPr marL="458788" indent="-458788">
              <a:buFont typeface="Wingdings" pitchFamily="2" charset="2"/>
              <a:buChar char="q"/>
            </a:pPr>
            <a:r>
              <a:rPr lang="en-US" sz="2600" dirty="0">
                <a:solidFill>
                  <a:srgbClr val="004A4D"/>
                </a:solidFill>
                <a:latin typeface="Gilmer Light" pitchFamily="2" charset="77"/>
              </a:rPr>
              <a:t>Change our email system to improve response times</a:t>
            </a:r>
          </a:p>
          <a:p>
            <a:pPr marL="0" indent="0">
              <a:buNone/>
            </a:pPr>
            <a:endParaRPr lang="en-US" dirty="0">
              <a:solidFill>
                <a:srgbClr val="153F5B"/>
              </a:solidFill>
              <a:latin typeface="Gilmer Light" pitchFamily="2" charset="77"/>
            </a:endParaRPr>
          </a:p>
          <a:p>
            <a:pPr marL="0" indent="0">
              <a:buNone/>
            </a:pPr>
            <a:r>
              <a:rPr lang="en-US" dirty="0">
                <a:solidFill>
                  <a:srgbClr val="D17346"/>
                </a:solidFill>
                <a:latin typeface="Gilmer Light" pitchFamily="2" charset="77"/>
              </a:rPr>
              <a:t>NEXT 90 DAYS</a:t>
            </a:r>
          </a:p>
          <a:p>
            <a:pPr marL="460375" indent="-460375">
              <a:lnSpc>
                <a:spcPct val="100000"/>
              </a:lnSpc>
              <a:buFont typeface="Wingdings" pitchFamily="2" charset="2"/>
              <a:buChar char="q"/>
            </a:pPr>
            <a:r>
              <a:rPr lang="en-US" sz="2600" dirty="0">
                <a:solidFill>
                  <a:srgbClr val="004A4D"/>
                </a:solidFill>
                <a:latin typeface="Gilmer Light" pitchFamily="2" charset="77"/>
              </a:rPr>
              <a:t>Update our Referral Process</a:t>
            </a:r>
          </a:p>
          <a:p>
            <a:pPr marL="460375" indent="-460375">
              <a:buFont typeface="Wingdings" pitchFamily="2" charset="2"/>
              <a:buChar char="q"/>
            </a:pPr>
            <a:r>
              <a:rPr lang="en-US" sz="2600" dirty="0">
                <a:solidFill>
                  <a:srgbClr val="004A4D"/>
                </a:solidFill>
                <a:latin typeface="Gilmer Light" pitchFamily="2" charset="77"/>
              </a:rPr>
              <a:t>Add personalized training for new clients (how to use our systems)</a:t>
            </a:r>
          </a:p>
          <a:p>
            <a:pPr marL="460375" indent="-460375">
              <a:buFont typeface="Wingdings" pitchFamily="2" charset="2"/>
              <a:buChar char="q"/>
            </a:pPr>
            <a:r>
              <a:rPr lang="en-US" sz="2600" dirty="0">
                <a:solidFill>
                  <a:srgbClr val="004A4D"/>
                </a:solidFill>
                <a:latin typeface="Gilmer Light" pitchFamily="2" charset="77"/>
              </a:rPr>
              <a:t>Identify 3 ways to simplify the onboarding process</a:t>
            </a:r>
          </a:p>
          <a:p>
            <a:pPr marL="460375" indent="-460375">
              <a:buFont typeface="Wingdings" pitchFamily="2" charset="2"/>
              <a:buChar char="q"/>
            </a:pPr>
            <a:endParaRPr lang="en-US" dirty="0">
              <a:latin typeface="Gilmer Light" pitchFamily="2" charset="77"/>
            </a:endParaRPr>
          </a:p>
          <a:p>
            <a:pPr marL="460375" indent="-460375">
              <a:buFont typeface="Wingdings" pitchFamily="2" charset="2"/>
              <a:buChar char="q"/>
            </a:pPr>
            <a:endParaRPr lang="en-US" dirty="0">
              <a:latin typeface="Gilmer Light" pitchFamily="2" charset="77"/>
            </a:endParaRPr>
          </a:p>
          <a:p>
            <a:pPr marL="460375" indent="-460375">
              <a:buFont typeface="Wingdings" pitchFamily="2" charset="2"/>
              <a:buChar char="q"/>
            </a:pPr>
            <a:endParaRPr lang="en-US" dirty="0">
              <a:latin typeface="Gilmer Light" pitchFamily="2" charset="77"/>
            </a:endParaRPr>
          </a:p>
        </p:txBody>
      </p:sp>
    </p:spTree>
    <p:extLst>
      <p:ext uri="{BB962C8B-B14F-4D97-AF65-F5344CB8AC3E}">
        <p14:creationId xmlns:p14="http://schemas.microsoft.com/office/powerpoint/2010/main" val="247632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1D0F727D-66DC-9E4E-A812-CF670946F52F}"/>
              </a:ext>
            </a:extLst>
          </p:cNvPr>
          <p:cNvSpPr/>
          <p:nvPr/>
        </p:nvSpPr>
        <p:spPr>
          <a:xfrm>
            <a:off x="9342289" y="3581"/>
            <a:ext cx="2849712" cy="702527"/>
          </a:xfrm>
          <a:custGeom>
            <a:avLst/>
            <a:gdLst>
              <a:gd name="connsiteX0" fmla="*/ 0 w 3583781"/>
              <a:gd name="connsiteY0" fmla="*/ 0 h 1003609"/>
              <a:gd name="connsiteX1" fmla="*/ 3583781 w 3583781"/>
              <a:gd name="connsiteY1" fmla="*/ 0 h 1003609"/>
              <a:gd name="connsiteX2" fmla="*/ 3583781 w 3583781"/>
              <a:gd name="connsiteY2" fmla="*/ 1003609 h 1003609"/>
              <a:gd name="connsiteX3" fmla="*/ 0 w 3583781"/>
              <a:gd name="connsiteY3" fmla="*/ 1003609 h 1003609"/>
              <a:gd name="connsiteX4" fmla="*/ 0 w 3583781"/>
              <a:gd name="connsiteY4" fmla="*/ 0 h 100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81" h="1003609">
                <a:moveTo>
                  <a:pt x="0" y="0"/>
                </a:moveTo>
                <a:lnTo>
                  <a:pt x="3583781" y="0"/>
                </a:lnTo>
                <a:lnTo>
                  <a:pt x="3583781" y="1003609"/>
                </a:lnTo>
                <a:lnTo>
                  <a:pt x="0" y="1003609"/>
                </a:lnTo>
                <a:lnTo>
                  <a:pt x="0" y="0"/>
                </a:lnTo>
                <a:close/>
              </a:path>
            </a:pathLst>
          </a:custGeom>
          <a:solidFill>
            <a:srgbClr val="D173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024" tIns="125349" rIns="62675" bIns="125349" numCol="1" spcCol="1270" anchor="ctr" anchorCtr="0">
            <a:noAutofit/>
          </a:bodyPr>
          <a:lstStyle/>
          <a:p>
            <a:pPr marL="0" lvl="0" indent="0" algn="ctr" defTabSz="2089150">
              <a:spcBef>
                <a:spcPct val="0"/>
              </a:spcBef>
              <a:buNone/>
            </a:pPr>
            <a:r>
              <a:rPr lang="en-US" sz="2400" kern="1200" dirty="0">
                <a:latin typeface="Gilmer Light" pitchFamily="2" charset="77"/>
              </a:rPr>
              <a:t>Deliver</a:t>
            </a:r>
          </a:p>
          <a:p>
            <a:pPr marL="0" lvl="0" indent="0" algn="ctr" defTabSz="2089150">
              <a:spcBef>
                <a:spcPct val="0"/>
              </a:spcBef>
              <a:buNone/>
            </a:pPr>
            <a:r>
              <a:rPr lang="en-US" sz="1400" i="1" dirty="0">
                <a:latin typeface="Gilmer Light" pitchFamily="2" charset="77"/>
              </a:rPr>
              <a:t>Service Model</a:t>
            </a:r>
            <a:endParaRPr lang="en-US" sz="1400" i="1" kern="1200" dirty="0">
              <a:latin typeface="Gilmer Light" pitchFamily="2" charset="77"/>
            </a:endParaRPr>
          </a:p>
        </p:txBody>
      </p:sp>
      <p:sp>
        <p:nvSpPr>
          <p:cNvPr id="6" name="Freeform 5">
            <a:extLst>
              <a:ext uri="{FF2B5EF4-FFF2-40B4-BE49-F238E27FC236}">
                <a16:creationId xmlns:a16="http://schemas.microsoft.com/office/drawing/2014/main" id="{61133A37-F4C9-6348-ADEF-7E164BCE610D}"/>
              </a:ext>
            </a:extLst>
          </p:cNvPr>
          <p:cNvSpPr/>
          <p:nvPr/>
        </p:nvSpPr>
        <p:spPr>
          <a:xfrm>
            <a:off x="6810111" y="3581"/>
            <a:ext cx="3334539" cy="702527"/>
          </a:xfrm>
          <a:custGeom>
            <a:avLst/>
            <a:gdLst>
              <a:gd name="connsiteX0" fmla="*/ 0 w 3583781"/>
              <a:gd name="connsiteY0" fmla="*/ 0 h 1003609"/>
              <a:gd name="connsiteX1" fmla="*/ 3081977 w 3583781"/>
              <a:gd name="connsiteY1" fmla="*/ 0 h 1003609"/>
              <a:gd name="connsiteX2" fmla="*/ 3583781 w 3583781"/>
              <a:gd name="connsiteY2" fmla="*/ 501805 h 1003609"/>
              <a:gd name="connsiteX3" fmla="*/ 3081977 w 3583781"/>
              <a:gd name="connsiteY3" fmla="*/ 1003609 h 1003609"/>
              <a:gd name="connsiteX4" fmla="*/ 0 w 3583781"/>
              <a:gd name="connsiteY4" fmla="*/ 1003609 h 1003609"/>
              <a:gd name="connsiteX5" fmla="*/ 501805 w 3583781"/>
              <a:gd name="connsiteY5" fmla="*/ 501805 h 1003609"/>
              <a:gd name="connsiteX6" fmla="*/ 0 w 3583781"/>
              <a:gd name="connsiteY6" fmla="*/ 0 h 100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781" h="1003609">
                <a:moveTo>
                  <a:pt x="0" y="0"/>
                </a:moveTo>
                <a:lnTo>
                  <a:pt x="3081977" y="0"/>
                </a:lnTo>
                <a:lnTo>
                  <a:pt x="3583781" y="501805"/>
                </a:lnTo>
                <a:lnTo>
                  <a:pt x="3081977" y="1003609"/>
                </a:lnTo>
                <a:lnTo>
                  <a:pt x="0" y="1003609"/>
                </a:lnTo>
                <a:lnTo>
                  <a:pt x="501805" y="501805"/>
                </a:lnTo>
                <a:lnTo>
                  <a:pt x="0" y="0"/>
                </a:lnTo>
                <a:close/>
              </a:path>
            </a:pathLst>
          </a:custGeom>
          <a:solidFill>
            <a:srgbClr val="56ABA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9829" tIns="125349" rIns="564479" bIns="125349" numCol="1" spcCol="1270" anchor="ctr" anchorCtr="0">
            <a:noAutofit/>
          </a:bodyPr>
          <a:lstStyle/>
          <a:p>
            <a:pPr marL="0" lvl="0" indent="0" algn="ctr" defTabSz="2089150">
              <a:spcBef>
                <a:spcPct val="0"/>
              </a:spcBef>
              <a:buNone/>
            </a:pPr>
            <a:r>
              <a:rPr lang="en-US" sz="2400" kern="1200" dirty="0">
                <a:latin typeface="Gilmer Light" pitchFamily="2" charset="77"/>
              </a:rPr>
              <a:t>Enroll</a:t>
            </a:r>
          </a:p>
          <a:p>
            <a:pPr marL="11113" lvl="0" algn="ctr" defTabSz="2089150">
              <a:spcBef>
                <a:spcPct val="0"/>
              </a:spcBef>
              <a:buNone/>
            </a:pPr>
            <a:r>
              <a:rPr lang="en-US" sz="1400" i="1" dirty="0">
                <a:latin typeface="Gilmer Light" pitchFamily="2" charset="77"/>
              </a:rPr>
              <a:t>New Client Process</a:t>
            </a:r>
            <a:endParaRPr lang="en-US" sz="1400" i="1" kern="1200" dirty="0">
              <a:latin typeface="Gilmer Light" pitchFamily="2" charset="77"/>
            </a:endParaRPr>
          </a:p>
        </p:txBody>
      </p:sp>
      <p:sp>
        <p:nvSpPr>
          <p:cNvPr id="5" name="Freeform 4">
            <a:extLst>
              <a:ext uri="{FF2B5EF4-FFF2-40B4-BE49-F238E27FC236}">
                <a16:creationId xmlns:a16="http://schemas.microsoft.com/office/drawing/2014/main" id="{1C1A8ADC-6C5C-C443-992F-A031DE8873E4}"/>
              </a:ext>
            </a:extLst>
          </p:cNvPr>
          <p:cNvSpPr/>
          <p:nvPr/>
        </p:nvSpPr>
        <p:spPr>
          <a:xfrm>
            <a:off x="4147832" y="3581"/>
            <a:ext cx="3241117" cy="702527"/>
          </a:xfrm>
          <a:custGeom>
            <a:avLst/>
            <a:gdLst>
              <a:gd name="connsiteX0" fmla="*/ 0 w 3583781"/>
              <a:gd name="connsiteY0" fmla="*/ 0 h 1003609"/>
              <a:gd name="connsiteX1" fmla="*/ 3081977 w 3583781"/>
              <a:gd name="connsiteY1" fmla="*/ 0 h 1003609"/>
              <a:gd name="connsiteX2" fmla="*/ 3583781 w 3583781"/>
              <a:gd name="connsiteY2" fmla="*/ 501805 h 1003609"/>
              <a:gd name="connsiteX3" fmla="*/ 3081977 w 3583781"/>
              <a:gd name="connsiteY3" fmla="*/ 1003609 h 1003609"/>
              <a:gd name="connsiteX4" fmla="*/ 0 w 3583781"/>
              <a:gd name="connsiteY4" fmla="*/ 1003609 h 1003609"/>
              <a:gd name="connsiteX5" fmla="*/ 501805 w 3583781"/>
              <a:gd name="connsiteY5" fmla="*/ 501805 h 1003609"/>
              <a:gd name="connsiteX6" fmla="*/ 0 w 3583781"/>
              <a:gd name="connsiteY6" fmla="*/ 0 h 100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781" h="1003609">
                <a:moveTo>
                  <a:pt x="0" y="0"/>
                </a:moveTo>
                <a:lnTo>
                  <a:pt x="3081977" y="0"/>
                </a:lnTo>
                <a:lnTo>
                  <a:pt x="3583781" y="501805"/>
                </a:lnTo>
                <a:lnTo>
                  <a:pt x="3081977" y="1003609"/>
                </a:lnTo>
                <a:lnTo>
                  <a:pt x="0" y="1003609"/>
                </a:lnTo>
                <a:lnTo>
                  <a:pt x="501805" y="501805"/>
                </a:lnTo>
                <a:lnTo>
                  <a:pt x="0" y="0"/>
                </a:lnTo>
                <a:close/>
              </a:path>
            </a:pathLst>
          </a:custGeom>
          <a:solidFill>
            <a:srgbClr val="417E7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9829" tIns="125349" rIns="564479" bIns="125349" numCol="1" spcCol="1270" anchor="ctr" anchorCtr="0">
            <a:noAutofit/>
          </a:bodyPr>
          <a:lstStyle/>
          <a:p>
            <a:pPr marL="0" lvl="0" indent="0" algn="ctr" defTabSz="2089150">
              <a:spcBef>
                <a:spcPct val="0"/>
              </a:spcBef>
              <a:buNone/>
            </a:pPr>
            <a:r>
              <a:rPr lang="en-US" sz="2400" kern="1200" dirty="0">
                <a:latin typeface="Gilmer Light" pitchFamily="2" charset="77"/>
              </a:rPr>
              <a:t>Interview</a:t>
            </a:r>
          </a:p>
          <a:p>
            <a:pPr marL="0" lvl="0" indent="0" algn="ctr" defTabSz="2089150">
              <a:spcBef>
                <a:spcPct val="0"/>
              </a:spcBef>
              <a:buNone/>
            </a:pPr>
            <a:r>
              <a:rPr lang="en-US" sz="1400" i="1" dirty="0">
                <a:latin typeface="Gilmer Light" pitchFamily="2" charset="77"/>
              </a:rPr>
              <a:t>Prospect Process</a:t>
            </a:r>
            <a:endParaRPr lang="en-US" sz="1400" i="1" kern="1200" dirty="0">
              <a:latin typeface="Gilmer Light" pitchFamily="2" charset="77"/>
            </a:endParaRPr>
          </a:p>
        </p:txBody>
      </p:sp>
      <p:sp>
        <p:nvSpPr>
          <p:cNvPr id="4" name="Freeform 3">
            <a:extLst>
              <a:ext uri="{FF2B5EF4-FFF2-40B4-BE49-F238E27FC236}">
                <a16:creationId xmlns:a16="http://schemas.microsoft.com/office/drawing/2014/main" id="{39076106-6AC6-2A41-B043-C60CC692B23D}"/>
              </a:ext>
            </a:extLst>
          </p:cNvPr>
          <p:cNvSpPr/>
          <p:nvPr/>
        </p:nvSpPr>
        <p:spPr>
          <a:xfrm>
            <a:off x="1519170" y="3581"/>
            <a:ext cx="3131530" cy="702527"/>
          </a:xfrm>
          <a:custGeom>
            <a:avLst/>
            <a:gdLst>
              <a:gd name="connsiteX0" fmla="*/ 0 w 3583781"/>
              <a:gd name="connsiteY0" fmla="*/ 0 h 1003609"/>
              <a:gd name="connsiteX1" fmla="*/ 3081977 w 3583781"/>
              <a:gd name="connsiteY1" fmla="*/ 0 h 1003609"/>
              <a:gd name="connsiteX2" fmla="*/ 3583781 w 3583781"/>
              <a:gd name="connsiteY2" fmla="*/ 501805 h 1003609"/>
              <a:gd name="connsiteX3" fmla="*/ 3081977 w 3583781"/>
              <a:gd name="connsiteY3" fmla="*/ 1003609 h 1003609"/>
              <a:gd name="connsiteX4" fmla="*/ 0 w 3583781"/>
              <a:gd name="connsiteY4" fmla="*/ 1003609 h 1003609"/>
              <a:gd name="connsiteX5" fmla="*/ 0 w 3583781"/>
              <a:gd name="connsiteY5" fmla="*/ 0 h 100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781" h="1003609">
                <a:moveTo>
                  <a:pt x="0" y="0"/>
                </a:moveTo>
                <a:lnTo>
                  <a:pt x="3081977" y="0"/>
                </a:lnTo>
                <a:lnTo>
                  <a:pt x="3583781" y="501805"/>
                </a:lnTo>
                <a:lnTo>
                  <a:pt x="3081977" y="1003609"/>
                </a:lnTo>
                <a:lnTo>
                  <a:pt x="0" y="1003609"/>
                </a:lnTo>
                <a:lnTo>
                  <a:pt x="0" y="0"/>
                </a:lnTo>
                <a:close/>
              </a:path>
            </a:pathLst>
          </a:custGeom>
          <a:solidFill>
            <a:srgbClr val="004A4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698" tIns="125349" rIns="313577" bIns="125349" numCol="1" spcCol="1270" anchor="ctr" anchorCtr="0">
            <a:noAutofit/>
          </a:bodyPr>
          <a:lstStyle/>
          <a:p>
            <a:pPr marL="0" lvl="0" indent="0" algn="ctr" defTabSz="2089150">
              <a:spcBef>
                <a:spcPct val="0"/>
              </a:spcBef>
              <a:buNone/>
            </a:pPr>
            <a:r>
              <a:rPr lang="en-US" sz="2400" kern="1200" dirty="0">
                <a:latin typeface="Gilmer Light" pitchFamily="2" charset="77"/>
              </a:rPr>
              <a:t>Attract</a:t>
            </a:r>
          </a:p>
          <a:p>
            <a:pPr marL="0" lvl="0" indent="0" algn="ctr" defTabSz="2089150">
              <a:spcBef>
                <a:spcPct val="0"/>
              </a:spcBef>
              <a:buNone/>
            </a:pPr>
            <a:r>
              <a:rPr lang="en-US" sz="1400" i="1" dirty="0">
                <a:latin typeface="Gilmer Light" pitchFamily="2" charset="77"/>
              </a:rPr>
              <a:t>Marketing</a:t>
            </a:r>
            <a:endParaRPr lang="en-US" sz="1400" i="1" kern="1200" dirty="0">
              <a:latin typeface="Gilmer Light" pitchFamily="2" charset="77"/>
            </a:endParaRPr>
          </a:p>
        </p:txBody>
      </p:sp>
      <p:sp>
        <p:nvSpPr>
          <p:cNvPr id="9" name="Rectangle 8">
            <a:extLst>
              <a:ext uri="{FF2B5EF4-FFF2-40B4-BE49-F238E27FC236}">
                <a16:creationId xmlns:a16="http://schemas.microsoft.com/office/drawing/2014/main" id="{8F694D96-BB50-0D4C-AD7B-A157627CD983}"/>
              </a:ext>
            </a:extLst>
          </p:cNvPr>
          <p:cNvSpPr/>
          <p:nvPr/>
        </p:nvSpPr>
        <p:spPr>
          <a:xfrm>
            <a:off x="-360" y="3581"/>
            <a:ext cx="1519531" cy="702527"/>
          </a:xfrm>
          <a:prstGeom prst="rect">
            <a:avLst/>
          </a:prstGeom>
          <a:solidFill>
            <a:schemeClr val="bg1">
              <a:lumMod val="9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ysClr val="windowText" lastClr="000000"/>
              </a:solidFill>
              <a:latin typeface="Gilmer Light" pitchFamily="2" charset="77"/>
            </a:endParaRPr>
          </a:p>
        </p:txBody>
      </p:sp>
      <p:pic>
        <p:nvPicPr>
          <p:cNvPr id="8" name="Picture 7">
            <a:extLst>
              <a:ext uri="{FF2B5EF4-FFF2-40B4-BE49-F238E27FC236}">
                <a16:creationId xmlns:a16="http://schemas.microsoft.com/office/drawing/2014/main" id="{C2F94319-F824-6E47-A338-6E00AE7DE5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885" y="125033"/>
            <a:ext cx="955041" cy="459622"/>
          </a:xfrm>
          <a:prstGeom prst="rect">
            <a:avLst/>
          </a:prstGeom>
        </p:spPr>
      </p:pic>
      <p:graphicFrame>
        <p:nvGraphicFramePr>
          <p:cNvPr id="3" name="Table 10">
            <a:extLst>
              <a:ext uri="{FF2B5EF4-FFF2-40B4-BE49-F238E27FC236}">
                <a16:creationId xmlns:a16="http://schemas.microsoft.com/office/drawing/2014/main" id="{FBEA918C-B9B5-B54E-967A-A4FC3EC5023C}"/>
              </a:ext>
            </a:extLst>
          </p:cNvPr>
          <p:cNvGraphicFramePr>
            <a:graphicFrameLocks noGrp="1"/>
          </p:cNvGraphicFramePr>
          <p:nvPr>
            <p:extLst>
              <p:ext uri="{D42A27DB-BD31-4B8C-83A1-F6EECF244321}">
                <p14:modId xmlns:p14="http://schemas.microsoft.com/office/powerpoint/2010/main" val="1755327873"/>
              </p:ext>
            </p:extLst>
          </p:nvPr>
        </p:nvGraphicFramePr>
        <p:xfrm>
          <a:off x="1" y="708174"/>
          <a:ext cx="12191639" cy="6145884"/>
        </p:xfrm>
        <a:graphic>
          <a:graphicData uri="http://schemas.openxmlformats.org/drawingml/2006/table">
            <a:tbl>
              <a:tblPr firstRow="1" bandRow="1">
                <a:tableStyleId>{5C22544A-7EE6-4342-B048-85BDC9FD1C3A}</a:tableStyleId>
              </a:tblPr>
              <a:tblGrid>
                <a:gridCol w="388328">
                  <a:extLst>
                    <a:ext uri="{9D8B030D-6E8A-4147-A177-3AD203B41FA5}">
                      <a16:colId xmlns:a16="http://schemas.microsoft.com/office/drawing/2014/main" val="2412239467"/>
                    </a:ext>
                  </a:extLst>
                </a:gridCol>
                <a:gridCol w="1123295">
                  <a:extLst>
                    <a:ext uri="{9D8B030D-6E8A-4147-A177-3AD203B41FA5}">
                      <a16:colId xmlns:a16="http://schemas.microsoft.com/office/drawing/2014/main" val="1645997246"/>
                    </a:ext>
                  </a:extLst>
                </a:gridCol>
                <a:gridCol w="2739237">
                  <a:extLst>
                    <a:ext uri="{9D8B030D-6E8A-4147-A177-3AD203B41FA5}">
                      <a16:colId xmlns:a16="http://schemas.microsoft.com/office/drawing/2014/main" val="3118472096"/>
                    </a:ext>
                  </a:extLst>
                </a:gridCol>
                <a:gridCol w="2713936">
                  <a:extLst>
                    <a:ext uri="{9D8B030D-6E8A-4147-A177-3AD203B41FA5}">
                      <a16:colId xmlns:a16="http://schemas.microsoft.com/office/drawing/2014/main" val="1873400114"/>
                    </a:ext>
                  </a:extLst>
                </a:gridCol>
                <a:gridCol w="2762574">
                  <a:extLst>
                    <a:ext uri="{9D8B030D-6E8A-4147-A177-3AD203B41FA5}">
                      <a16:colId xmlns:a16="http://schemas.microsoft.com/office/drawing/2014/main" val="3647218536"/>
                    </a:ext>
                  </a:extLst>
                </a:gridCol>
                <a:gridCol w="2464269">
                  <a:extLst>
                    <a:ext uri="{9D8B030D-6E8A-4147-A177-3AD203B41FA5}">
                      <a16:colId xmlns:a16="http://schemas.microsoft.com/office/drawing/2014/main" val="1247539446"/>
                    </a:ext>
                  </a:extLst>
                </a:gridCol>
              </a:tblGrid>
              <a:tr h="1853521">
                <a:tc gridSpan="2">
                  <a:txBody>
                    <a:bodyPr/>
                    <a:lstStyle/>
                    <a:p>
                      <a:r>
                        <a:rPr lang="en-US" sz="1400" b="0" dirty="0">
                          <a:solidFill>
                            <a:sysClr val="windowText" lastClr="000000"/>
                          </a:solidFill>
                          <a:latin typeface="Gilmer Light" pitchFamily="2" charset="77"/>
                        </a:rPr>
                        <a:t>INTERACTIONS</a:t>
                      </a:r>
                      <a:endParaRPr lang="en-US" sz="14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r>
                        <a:rPr lang="en-US" sz="1400" b="0" dirty="0">
                          <a:solidFill>
                            <a:sysClr val="windowText" lastClr="000000"/>
                          </a:solidFill>
                          <a:latin typeface="Gilmer Light" pitchFamily="2" charset="77"/>
                        </a:rPr>
                        <a:t>INTERACTIONS</a:t>
                      </a:r>
                      <a:endParaRPr lang="en-US" sz="14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US" sz="1200" b="0" dirty="0">
                          <a:solidFill>
                            <a:sysClr val="windowText" lastClr="000000"/>
                          </a:solidFill>
                          <a:latin typeface="Gilmer Light" pitchFamily="2" charset="77"/>
                        </a:rPr>
                        <a:t>Personalized</a:t>
                      </a:r>
                    </a:p>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91825400"/>
                  </a:ext>
                </a:extLst>
              </a:tr>
              <a:tr h="146330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TOUCH POINTS</a:t>
                      </a:r>
                    </a:p>
                    <a:p>
                      <a:endParaRPr lang="en-US" sz="1400" b="0" dirty="0">
                        <a:latin typeface="Gilmer Light" pitchFamily="2" charset="77"/>
                      </a:endParaRPr>
                    </a:p>
                  </a:txBody>
                  <a:tcPr marR="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TOUCH POINTS</a:t>
                      </a:r>
                    </a:p>
                    <a:p>
                      <a:endParaRPr lang="en-US" sz="14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pPr marL="285750" indent="-285750">
                        <a:buFont typeface="Arial" panose="020B0604020202020204" pitchFamily="34" charset="0"/>
                        <a:buChar char="•"/>
                      </a:pPr>
                      <a:endParaRPr lang="en-US" sz="1200" b="0" dirty="0">
                        <a:solidFill>
                          <a:sysClr val="windowText" lastClr="000000"/>
                        </a:solidFill>
                        <a:latin typeface="Gilmer Light" pitchFamily="2" charset="77"/>
                      </a:endParaRP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7492042"/>
                  </a:ext>
                </a:extLst>
              </a:tr>
              <a:tr h="1073091">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latin typeface="Gilmer Light" pitchFamily="2" charset="77"/>
                        </a:rPr>
                        <a:t>ENGAGEMENT</a:t>
                      </a:r>
                    </a:p>
                  </a:txBody>
                  <a:tcPr vert="vert27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Thinking</a:t>
                      </a:r>
                    </a:p>
                    <a:p>
                      <a:endParaRPr lang="en-US" sz="14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2326390"/>
                  </a:ext>
                </a:extLst>
              </a:tr>
              <a:tr h="877983">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Feeling</a:t>
                      </a:r>
                    </a:p>
                    <a:p>
                      <a:endParaRPr lang="en-US" sz="14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33067037"/>
                  </a:ext>
                </a:extLst>
              </a:tr>
              <a:tr h="877983">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mer Light" pitchFamily="2" charset="77"/>
                        </a:rPr>
                        <a:t>Doing</a:t>
                      </a:r>
                    </a:p>
                    <a:p>
                      <a:endParaRPr lang="en-US" sz="14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pPr marL="171450" indent="-171450">
                        <a:buFont typeface="Arial" panose="020B0604020202020204" pitchFamily="34" charset="0"/>
                        <a:buChar char="•"/>
                      </a:pP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pPr marL="171450" indent="-171450">
                        <a:buFont typeface="Arial" panose="020B0604020202020204" pitchFamily="34" charset="0"/>
                        <a:buChar char="•"/>
                      </a:pP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pPr marL="171450" indent="-171450">
                        <a:buFont typeface="Arial" panose="020B0604020202020204" pitchFamily="34" charset="0"/>
                        <a:buChar char="•"/>
                      </a:pP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285750" indent="-285750">
                        <a:buFont typeface="Arial" panose="020B0604020202020204" pitchFamily="34" charset="0"/>
                        <a:buChar char="•"/>
                      </a:pPr>
                      <a:r>
                        <a:rPr lang="en-US" sz="1200" b="0" dirty="0">
                          <a:solidFill>
                            <a:sysClr val="windowText" lastClr="000000"/>
                          </a:solidFill>
                          <a:latin typeface="Gilmer Light" pitchFamily="2" charset="77"/>
                        </a:rPr>
                        <a:t>Insert</a:t>
                      </a:r>
                      <a:endParaRPr lang="en-US" sz="1200" b="0" dirty="0">
                        <a:latin typeface="Gilmer Light" pitchFamily="2" charset="77"/>
                      </a:endParaRPr>
                    </a:p>
                    <a:p>
                      <a:pPr marL="171450" indent="-171450">
                        <a:buFont typeface="Arial" panose="020B0604020202020204" pitchFamily="34" charset="0"/>
                        <a:buChar char="•"/>
                      </a:pPr>
                      <a:endParaRPr lang="en-US" sz="1200" b="0" dirty="0">
                        <a:latin typeface="Gilmer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991239597"/>
                  </a:ext>
                </a:extLst>
              </a:tr>
            </a:tbl>
          </a:graphicData>
        </a:graphic>
      </p:graphicFrame>
    </p:spTree>
    <p:extLst>
      <p:ext uri="{BB962C8B-B14F-4D97-AF65-F5344CB8AC3E}">
        <p14:creationId xmlns:p14="http://schemas.microsoft.com/office/powerpoint/2010/main" val="4292695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F267-44A9-DE48-A9DA-72D3F997014E}"/>
              </a:ext>
            </a:extLst>
          </p:cNvPr>
          <p:cNvSpPr txBox="1">
            <a:spLocks/>
          </p:cNvSpPr>
          <p:nvPr/>
        </p:nvSpPr>
        <p:spPr>
          <a:xfrm>
            <a:off x="555644" y="0"/>
            <a:ext cx="11080711" cy="1003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endParaRPr lang="en-US" sz="3600" dirty="0"/>
          </a:p>
        </p:txBody>
      </p:sp>
      <p:sp>
        <p:nvSpPr>
          <p:cNvPr id="3" name="Title 2">
            <a:extLst>
              <a:ext uri="{FF2B5EF4-FFF2-40B4-BE49-F238E27FC236}">
                <a16:creationId xmlns:a16="http://schemas.microsoft.com/office/drawing/2014/main" id="{25A065A5-E19F-1047-8DB1-C27551848FE2}"/>
              </a:ext>
            </a:extLst>
          </p:cNvPr>
          <p:cNvSpPr>
            <a:spLocks noGrp="1"/>
          </p:cNvSpPr>
          <p:nvPr>
            <p:ph type="title" idx="4294967295"/>
          </p:nvPr>
        </p:nvSpPr>
        <p:spPr>
          <a:xfrm>
            <a:off x="0" y="747"/>
            <a:ext cx="12192000" cy="1325563"/>
          </a:xfrm>
        </p:spPr>
        <p:txBody>
          <a:bodyPr>
            <a:normAutofit/>
          </a:bodyPr>
          <a:lstStyle/>
          <a:p>
            <a:pPr algn="ctr"/>
            <a:r>
              <a:rPr lang="en-US" i="1" cap="none" dirty="0">
                <a:solidFill>
                  <a:srgbClr val="56ABA8"/>
                </a:solidFill>
              </a:rPr>
              <a:t>Action Plan: </a:t>
            </a:r>
            <a:br>
              <a:rPr lang="en-US" sz="3600" dirty="0">
                <a:solidFill>
                  <a:srgbClr val="153F5B"/>
                </a:solidFill>
                <a:latin typeface="Avenir Book" panose="02000503020000020003" pitchFamily="2" charset="0"/>
              </a:rPr>
            </a:br>
            <a:r>
              <a:rPr lang="en-US" sz="3600" dirty="0">
                <a:solidFill>
                  <a:srgbClr val="004A4D"/>
                </a:solidFill>
                <a:latin typeface="Gilmer Light" pitchFamily="2" charset="77"/>
              </a:rPr>
              <a:t>Things we’re going to change</a:t>
            </a:r>
          </a:p>
        </p:txBody>
      </p:sp>
      <p:sp>
        <p:nvSpPr>
          <p:cNvPr id="4" name="Text Placeholder 3">
            <a:extLst>
              <a:ext uri="{FF2B5EF4-FFF2-40B4-BE49-F238E27FC236}">
                <a16:creationId xmlns:a16="http://schemas.microsoft.com/office/drawing/2014/main" id="{045FDAD5-0EF6-5D45-84A8-FDE499928062}"/>
              </a:ext>
            </a:extLst>
          </p:cNvPr>
          <p:cNvSpPr>
            <a:spLocks noGrp="1"/>
          </p:cNvSpPr>
          <p:nvPr>
            <p:ph type="body" sz="quarter" idx="4294967295"/>
          </p:nvPr>
        </p:nvSpPr>
        <p:spPr>
          <a:xfrm>
            <a:off x="322730" y="1528016"/>
            <a:ext cx="11869270" cy="4937125"/>
          </a:xfrm>
        </p:spPr>
        <p:txBody>
          <a:bodyPr>
            <a:normAutofit/>
          </a:bodyPr>
          <a:lstStyle/>
          <a:p>
            <a:pPr marL="0" indent="0">
              <a:buNone/>
            </a:pPr>
            <a:r>
              <a:rPr lang="en-US" dirty="0">
                <a:solidFill>
                  <a:srgbClr val="D17346"/>
                </a:solidFill>
                <a:latin typeface="Gilmer Light" pitchFamily="2" charset="77"/>
              </a:rPr>
              <a:t>NEXT 30 DAYS</a:t>
            </a:r>
          </a:p>
          <a:p>
            <a:pPr marL="458788" indent="-458788">
              <a:buFont typeface="Wingdings" pitchFamily="2" charset="2"/>
              <a:buChar char="q"/>
            </a:pPr>
            <a:r>
              <a:rPr lang="en-US" sz="2600" dirty="0">
                <a:solidFill>
                  <a:srgbClr val="004A4D"/>
                </a:solidFill>
                <a:latin typeface="Gilmer Light" pitchFamily="2" charset="77"/>
              </a:rPr>
              <a:t>Insert</a:t>
            </a:r>
          </a:p>
          <a:p>
            <a:pPr marL="0" indent="0">
              <a:buNone/>
            </a:pPr>
            <a:endParaRPr lang="en-US" dirty="0">
              <a:solidFill>
                <a:srgbClr val="153F5B"/>
              </a:solidFill>
              <a:latin typeface="Gilmer Light" pitchFamily="2" charset="77"/>
            </a:endParaRPr>
          </a:p>
          <a:p>
            <a:pPr marL="0" indent="0">
              <a:buNone/>
            </a:pPr>
            <a:r>
              <a:rPr lang="en-US" dirty="0">
                <a:solidFill>
                  <a:srgbClr val="D17346"/>
                </a:solidFill>
                <a:latin typeface="Gilmer Light" pitchFamily="2" charset="77"/>
              </a:rPr>
              <a:t>NEXT 90 DAYS</a:t>
            </a:r>
          </a:p>
          <a:p>
            <a:pPr marL="460375" indent="-460375">
              <a:lnSpc>
                <a:spcPct val="100000"/>
              </a:lnSpc>
              <a:buFont typeface="Wingdings" pitchFamily="2" charset="2"/>
              <a:buChar char="q"/>
            </a:pPr>
            <a:r>
              <a:rPr lang="en-US" sz="2600" dirty="0">
                <a:solidFill>
                  <a:srgbClr val="004A4D"/>
                </a:solidFill>
                <a:latin typeface="Gilmer Light" pitchFamily="2" charset="77"/>
              </a:rPr>
              <a:t>Insert</a:t>
            </a:r>
          </a:p>
          <a:p>
            <a:pPr marL="460375" indent="-460375">
              <a:buFont typeface="Wingdings" pitchFamily="2" charset="2"/>
              <a:buChar char="q"/>
            </a:pPr>
            <a:endParaRPr lang="en-US" dirty="0">
              <a:latin typeface="Gilmer Light" pitchFamily="2" charset="77"/>
            </a:endParaRPr>
          </a:p>
          <a:p>
            <a:pPr marL="460375" indent="-460375">
              <a:buFont typeface="Wingdings" pitchFamily="2" charset="2"/>
              <a:buChar char="q"/>
            </a:pPr>
            <a:endParaRPr lang="en-US" dirty="0">
              <a:latin typeface="Gilmer Light" pitchFamily="2" charset="77"/>
            </a:endParaRPr>
          </a:p>
          <a:p>
            <a:pPr marL="460375" indent="-460375">
              <a:buFont typeface="Wingdings" pitchFamily="2" charset="2"/>
              <a:buChar char="q"/>
            </a:pPr>
            <a:endParaRPr lang="en-US" dirty="0">
              <a:latin typeface="Gilmer Light" pitchFamily="2" charset="77"/>
            </a:endParaRPr>
          </a:p>
        </p:txBody>
      </p:sp>
    </p:spTree>
    <p:extLst>
      <p:ext uri="{BB962C8B-B14F-4D97-AF65-F5344CB8AC3E}">
        <p14:creationId xmlns:p14="http://schemas.microsoft.com/office/powerpoint/2010/main" val="1193934646"/>
      </p:ext>
    </p:extLst>
  </p:cSld>
  <p:clrMapOvr>
    <a:masterClrMapping/>
  </p:clrMapOvr>
</p:sld>
</file>

<file path=ppt/theme/theme1.xml><?xml version="1.0" encoding="utf-8"?>
<a:theme xmlns:a="http://schemas.openxmlformats.org/drawingml/2006/main" name="BrandGuidelines_PPT_2020-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Guidelines_PPT_2020-v2" id="{2F041735-F173-5340-A1A1-F27402441C3D}" vid="{CC66046B-868B-E745-A009-31401B1F4A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BrandGuidelines_PPT_2020-v2</Template>
  <TotalTime>8288</TotalTime>
  <Words>683</Words>
  <Application>Microsoft Office PowerPoint</Application>
  <PresentationFormat>Widescreen</PresentationFormat>
  <Paragraphs>156</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Avenir Book</vt:lpstr>
      <vt:lpstr>Calibri</vt:lpstr>
      <vt:lpstr>Garamond</vt:lpstr>
      <vt:lpstr>Gilmer Light</vt:lpstr>
      <vt:lpstr>Wingdings</vt:lpstr>
      <vt:lpstr>BrandGuidelines_PPT_2020-v2</vt:lpstr>
      <vt:lpstr>PowerPoint Presentation</vt:lpstr>
      <vt:lpstr>PowerPoint Presentation</vt:lpstr>
      <vt:lpstr>PowerPoint Presentation</vt:lpstr>
      <vt:lpstr>Action Plan:  Things we’re going to change</vt:lpstr>
      <vt:lpstr>PowerPoint Presentation</vt:lpstr>
      <vt:lpstr>Action Plan:  Things we’re going to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Foulk</dc:creator>
  <cp:lastModifiedBy>Allison</cp:lastModifiedBy>
  <cp:revision>127</cp:revision>
  <dcterms:created xsi:type="dcterms:W3CDTF">2020-01-27T15:56:10Z</dcterms:created>
  <dcterms:modified xsi:type="dcterms:W3CDTF">2021-09-14T22:17:47Z</dcterms:modified>
</cp:coreProperties>
</file>