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511" r:id="rId2"/>
    <p:sldId id="513" r:id="rId3"/>
    <p:sldId id="514" r:id="rId4"/>
    <p:sldId id="515" r:id="rId5"/>
    <p:sldId id="516" r:id="rId6"/>
    <p:sldId id="517" r:id="rId7"/>
    <p:sldId id="518" r:id="rId8"/>
    <p:sldId id="519" r:id="rId9"/>
    <p:sldId id="520" r:id="rId10"/>
    <p:sldId id="521" r:id="rId11"/>
    <p:sldId id="522" r:id="rId12"/>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t Adams - Mission Wealth" initials="MA-MW" lastIdx="1" clrIdx="0">
    <p:extLst>
      <p:ext uri="{19B8F6BF-5375-455C-9EA6-DF929625EA0E}">
        <p15:presenceInfo xmlns:p15="http://schemas.microsoft.com/office/powerpoint/2012/main" userId="S-1-5-21-4081591657-1605531833-354285831-1615" providerId="AD"/>
      </p:ext>
    </p:extLst>
  </p:cmAuthor>
  <p:cmAuthor id="2" name="Helena Leathers - Mission Wealth" initials="HL-MW" lastIdx="1" clrIdx="1">
    <p:extLst>
      <p:ext uri="{19B8F6BF-5375-455C-9EA6-DF929625EA0E}">
        <p15:presenceInfo xmlns:p15="http://schemas.microsoft.com/office/powerpoint/2012/main" userId="Helena Leathers - Mission Wealt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939" autoAdjust="0"/>
    <p:restoredTop sz="94660"/>
  </p:normalViewPr>
  <p:slideViewPr>
    <p:cSldViewPr>
      <p:cViewPr varScale="1">
        <p:scale>
          <a:sx n="111" d="100"/>
          <a:sy n="111" d="100"/>
        </p:scale>
        <p:origin x="1134" y="10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37000" y="0"/>
            <a:ext cx="3011488" cy="463550"/>
          </a:xfrm>
          <a:prstGeom prst="rect">
            <a:avLst/>
          </a:prstGeom>
        </p:spPr>
        <p:txBody>
          <a:bodyPr vert="horz" lIns="91440" tIns="45720" rIns="91440" bIns="45720" rtlCol="0"/>
          <a:lstStyle>
            <a:lvl1pPr algn="r">
              <a:defRPr sz="1200"/>
            </a:lvl1pPr>
          </a:lstStyle>
          <a:p>
            <a:fld id="{5BF766BF-6B76-42ED-9B10-39E50C89D2EF}" type="datetimeFigureOut">
              <a:rPr lang="en-US" smtClean="0"/>
              <a:t>3/22/2020</a:t>
            </a:fld>
            <a:endParaRPr lang="en-US"/>
          </a:p>
        </p:txBody>
      </p:sp>
      <p:sp>
        <p:nvSpPr>
          <p:cNvPr id="4" name="Slide Image Placeholder 3"/>
          <p:cNvSpPr>
            <a:spLocks noGrp="1" noRot="1" noChangeAspect="1"/>
          </p:cNvSpPr>
          <p:nvPr>
            <p:ph type="sldImg" idx="2"/>
          </p:nvPr>
        </p:nvSpPr>
        <p:spPr>
          <a:xfrm>
            <a:off x="1397000" y="1154113"/>
            <a:ext cx="4156075" cy="31178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5325" y="4445000"/>
            <a:ext cx="5559425" cy="36369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525"/>
            <a:ext cx="3011488" cy="4635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37000" y="8772525"/>
            <a:ext cx="3011488" cy="463550"/>
          </a:xfrm>
          <a:prstGeom prst="rect">
            <a:avLst/>
          </a:prstGeom>
        </p:spPr>
        <p:txBody>
          <a:bodyPr vert="horz" lIns="91440" tIns="45720" rIns="91440" bIns="45720" rtlCol="0" anchor="b"/>
          <a:lstStyle>
            <a:lvl1pPr algn="r">
              <a:defRPr sz="1200"/>
            </a:lvl1pPr>
          </a:lstStyle>
          <a:p>
            <a:fld id="{ECF4CBD8-92FF-41FE-B47D-0410A32937CC}" type="slidenum">
              <a:rPr lang="en-US" smtClean="0"/>
              <a:t>‹#›</a:t>
            </a:fld>
            <a:endParaRPr lang="en-US"/>
          </a:p>
        </p:txBody>
      </p:sp>
    </p:spTree>
    <p:extLst>
      <p:ext uri="{BB962C8B-B14F-4D97-AF65-F5344CB8AC3E}">
        <p14:creationId xmlns:p14="http://schemas.microsoft.com/office/powerpoint/2010/main" val="28281269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F4CBD8-92FF-41FE-B47D-0410A32937CC}" type="slidenum">
              <a:rPr lang="en-US" smtClean="0"/>
              <a:t>1</a:t>
            </a:fld>
            <a:endParaRPr lang="en-US" dirty="0"/>
          </a:p>
        </p:txBody>
      </p:sp>
    </p:spTree>
    <p:extLst>
      <p:ext uri="{BB962C8B-B14F-4D97-AF65-F5344CB8AC3E}">
        <p14:creationId xmlns:p14="http://schemas.microsoft.com/office/powerpoint/2010/main" val="1134805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F4CBD8-92FF-41FE-B47D-0410A32937CC}" type="slidenum">
              <a:rPr lang="en-US" smtClean="0"/>
              <a:t>2</a:t>
            </a:fld>
            <a:endParaRPr lang="en-US" dirty="0"/>
          </a:p>
        </p:txBody>
      </p:sp>
    </p:spTree>
    <p:extLst>
      <p:ext uri="{BB962C8B-B14F-4D97-AF65-F5344CB8AC3E}">
        <p14:creationId xmlns:p14="http://schemas.microsoft.com/office/powerpoint/2010/main" val="1538173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F4CBD8-92FF-41FE-B47D-0410A32937CC}" type="slidenum">
              <a:rPr lang="en-US" smtClean="0"/>
              <a:t>3</a:t>
            </a:fld>
            <a:endParaRPr lang="en-US" dirty="0"/>
          </a:p>
        </p:txBody>
      </p:sp>
    </p:spTree>
    <p:extLst>
      <p:ext uri="{BB962C8B-B14F-4D97-AF65-F5344CB8AC3E}">
        <p14:creationId xmlns:p14="http://schemas.microsoft.com/office/powerpoint/2010/main" val="38302406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F4CBD8-92FF-41FE-B47D-0410A32937CC}" type="slidenum">
              <a:rPr lang="en-US" smtClean="0"/>
              <a:t>4</a:t>
            </a:fld>
            <a:endParaRPr lang="en-US" dirty="0"/>
          </a:p>
        </p:txBody>
      </p:sp>
    </p:spTree>
    <p:extLst>
      <p:ext uri="{BB962C8B-B14F-4D97-AF65-F5344CB8AC3E}">
        <p14:creationId xmlns:p14="http://schemas.microsoft.com/office/powerpoint/2010/main" val="28424144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F4CBD8-92FF-41FE-B47D-0410A32937CC}" type="slidenum">
              <a:rPr lang="en-US" smtClean="0"/>
              <a:t>5</a:t>
            </a:fld>
            <a:endParaRPr lang="en-US" dirty="0"/>
          </a:p>
        </p:txBody>
      </p:sp>
    </p:spTree>
    <p:extLst>
      <p:ext uri="{BB962C8B-B14F-4D97-AF65-F5344CB8AC3E}">
        <p14:creationId xmlns:p14="http://schemas.microsoft.com/office/powerpoint/2010/main" val="3606919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F4CBD8-92FF-41FE-B47D-0410A32937CC}" type="slidenum">
              <a:rPr lang="en-US" smtClean="0"/>
              <a:t>11</a:t>
            </a:fld>
            <a:endParaRPr lang="en-US" dirty="0"/>
          </a:p>
        </p:txBody>
      </p:sp>
    </p:spTree>
    <p:extLst>
      <p:ext uri="{BB962C8B-B14F-4D97-AF65-F5344CB8AC3E}">
        <p14:creationId xmlns:p14="http://schemas.microsoft.com/office/powerpoint/2010/main" val="1401374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225B9475-8B9A-43DA-9602-5059D5962F45}" type="datetimeFigureOut">
              <a:rPr lang="en-US" smtClean="0"/>
              <a:t>3/22/2020</a:t>
            </a:fld>
            <a:endParaRPr lang="en-US"/>
          </a:p>
        </p:txBody>
      </p:sp>
      <p:sp>
        <p:nvSpPr>
          <p:cNvPr id="17" name="Footer Placeholder 16"/>
          <p:cNvSpPr>
            <a:spLocks noGrp="1"/>
          </p:cNvSpPr>
          <p:nvPr>
            <p:ph type="ftr" sz="quarter" idx="11"/>
          </p:nvPr>
        </p:nvSpPr>
        <p:spPr>
          <a:xfrm>
            <a:off x="2085393" y="236539"/>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C245114B-FD2D-4986-AED7-EE772FEA8CA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25B9475-8B9A-43DA-9602-5059D5962F45}" type="datetimeFigureOut">
              <a:rPr lang="en-US" smtClean="0"/>
              <a:t>3/22/2020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45114B-FD2D-4986-AED7-EE772FEA8CA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1"/>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1"/>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3"/>
            <a:ext cx="2209800" cy="365125"/>
          </a:xfrm>
        </p:spPr>
        <p:txBody>
          <a:bodyPr/>
          <a:lstStyle/>
          <a:p>
            <a:fld id="{225B9475-8B9A-43DA-9602-5059D5962F45}" type="datetimeFigureOut">
              <a:rPr lang="en-US" smtClean="0"/>
              <a:t>3/22/2020</a:t>
            </a:fld>
            <a:endParaRPr lang="en-US"/>
          </a:p>
        </p:txBody>
      </p:sp>
      <p:sp>
        <p:nvSpPr>
          <p:cNvPr id="5" name="Footer Placeholder 4"/>
          <p:cNvSpPr>
            <a:spLocks noGrp="1"/>
          </p:cNvSpPr>
          <p:nvPr>
            <p:ph type="ftr" sz="quarter" idx="11"/>
          </p:nvPr>
        </p:nvSpPr>
        <p:spPr>
          <a:xfrm>
            <a:off x="457201" y="6248208"/>
            <a:ext cx="5573483" cy="365125"/>
          </a:xfrm>
        </p:spPr>
        <p:txBody>
          <a:bodyPr/>
          <a:lstStyle/>
          <a:p>
            <a:endParaRPr lang="en-US"/>
          </a:p>
        </p:txBody>
      </p:sp>
      <p:sp>
        <p:nvSpPr>
          <p:cNvPr id="7" name="Rectangle 6"/>
          <p:cNvSpPr/>
          <p:nvPr/>
        </p:nvSpPr>
        <p:spPr bwMode="white">
          <a:xfrm>
            <a:off x="6096319"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9"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9"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9" y="144463"/>
            <a:ext cx="533400" cy="244476"/>
          </a:xfrm>
        </p:spPr>
        <p:txBody>
          <a:bodyPr/>
          <a:lstStyle/>
          <a:p>
            <a:fld id="{C245114B-FD2D-4986-AED7-EE772FEA8CA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225B9475-8B9A-43DA-9602-5059D5962F45}" type="datetimeFigureOut">
              <a:rPr lang="en-US" smtClean="0"/>
              <a:t>3/22/2020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C245114B-FD2D-4986-AED7-EE772FEA8CA1}"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1" y="2743201"/>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225B9475-8B9A-43DA-9602-5059D5962F45}" type="datetimeFigureOut">
              <a:rPr lang="en-US" smtClean="0"/>
              <a:t>3/22/2020</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C245114B-FD2D-4986-AED7-EE772FEA8CA1}"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225B9475-8B9A-43DA-9602-5059D5962F45}" type="datetimeFigureOut">
              <a:rPr lang="en-US" smtClean="0"/>
              <a:t>3/22/2020</a:t>
            </a:fld>
            <a:endParaRPr lang="en-US"/>
          </a:p>
        </p:txBody>
      </p:sp>
      <p:sp>
        <p:nvSpPr>
          <p:cNvPr id="10" name="Slide Number Placeholder 9"/>
          <p:cNvSpPr>
            <a:spLocks noGrp="1"/>
          </p:cNvSpPr>
          <p:nvPr>
            <p:ph type="sldNum" sz="quarter" idx="16"/>
          </p:nvPr>
        </p:nvSpPr>
        <p:spPr/>
        <p:txBody>
          <a:bodyPr rtlCol="0"/>
          <a:lstStyle/>
          <a:p>
            <a:fld id="{C245114B-FD2D-4986-AED7-EE772FEA8CA1}"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1"/>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225B9475-8B9A-43DA-9602-5059D5962F45}" type="datetimeFigureOut">
              <a:rPr lang="en-US" smtClean="0"/>
              <a:t>3/22/2020</a:t>
            </a:fld>
            <a:endParaRPr lang="en-US"/>
          </a:p>
        </p:txBody>
      </p:sp>
      <p:sp>
        <p:nvSpPr>
          <p:cNvPr id="12" name="Slide Number Placeholder 11"/>
          <p:cNvSpPr>
            <a:spLocks noGrp="1"/>
          </p:cNvSpPr>
          <p:nvPr>
            <p:ph type="sldNum" sz="quarter" idx="16"/>
          </p:nvPr>
        </p:nvSpPr>
        <p:spPr/>
        <p:txBody>
          <a:bodyPr rtlCol="0"/>
          <a:lstStyle/>
          <a:p>
            <a:fld id="{C245114B-FD2D-4986-AED7-EE772FEA8CA1}"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52400" y="5867400"/>
            <a:ext cx="8991600" cy="990600"/>
          </a:xfrm>
        </p:spPr>
        <p:txBody>
          <a:bodyPr>
            <a:noAutofit/>
          </a:bodyPr>
          <a:lstStyle>
            <a:lvl1pPr>
              <a:defRPr lang="en-US" sz="1000" smtClean="0">
                <a:effectLst/>
              </a:defRPr>
            </a:lvl1pPr>
          </a:lstStyle>
          <a:p>
            <a:br>
              <a:rPr kumimoji="0" lang="en-US" dirty="0"/>
            </a:br>
            <a:r>
              <a:rPr lang="en-US" sz="1100" dirty="0">
                <a:effectLst/>
                <a:latin typeface="Calibri-Light"/>
                <a:ea typeface="Calibri-Light"/>
                <a:cs typeface="Calibri-Light"/>
              </a:rPr>
              <a:t>All consulting and training materials are provided “as-is” and without any warranties; use of and/or reliance on these materials is at your own risk. Consulting and training materials may not be reproduced, used, or sold in whole or in part, in any manner, without written consent or license. This is publicly available information shared as requested and does not in any way constitute investment, legal or medical advice and is used at the recipients discretion. </a:t>
            </a:r>
            <a:br>
              <a:rPr lang="en-US" sz="1100" dirty="0">
                <a:effectLst/>
                <a:latin typeface="Calibri-Light"/>
                <a:ea typeface="Calibri-Light"/>
                <a:cs typeface="Calibri-Light"/>
              </a:rPr>
            </a:br>
            <a:r>
              <a:rPr lang="en-US" sz="1100" dirty="0">
                <a:effectLst/>
                <a:latin typeface="Calibri-Light"/>
                <a:ea typeface="Calibri-Light"/>
                <a:cs typeface="Calibri-Light"/>
              </a:rPr>
              <a:t> </a:t>
            </a:r>
            <a:br>
              <a:rPr lang="en-US" sz="1100" dirty="0">
                <a:effectLst/>
                <a:latin typeface="Calibri-Light"/>
                <a:ea typeface="Calibri-Light"/>
                <a:cs typeface="Calibri-Light"/>
              </a:rPr>
            </a:br>
            <a:endParaRPr kumimoji="0" lang="en-US" dirty="0"/>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C245114B-FD2D-4986-AED7-EE772FEA8CA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5B9475-8B9A-43DA-9602-5059D5962F45}" type="datetimeFigureOut">
              <a:rPr lang="en-US" smtClean="0"/>
              <a:t>3/22/2020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C245114B-FD2D-4986-AED7-EE772FEA8CA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1"/>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225B9475-8B9A-43DA-9602-5059D5962F45}" type="datetimeFigureOut">
              <a:rPr lang="en-US" smtClean="0"/>
              <a:t>3/22/2020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C245114B-FD2D-4986-AED7-EE772FEA8CA1}"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1"/>
            <a:ext cx="2667000" cy="365125"/>
          </a:xfrm>
        </p:spPr>
        <p:txBody>
          <a:bodyPr rtlCol="0"/>
          <a:lstStyle/>
          <a:p>
            <a:fld id="{225B9475-8B9A-43DA-9602-5059D5962F45}" type="datetimeFigureOut">
              <a:rPr lang="en-US" smtClean="0"/>
              <a:t>3/22/2020</a:t>
            </a:fld>
            <a:endParaRPr lang="en-US"/>
          </a:p>
        </p:txBody>
      </p:sp>
      <p:sp>
        <p:nvSpPr>
          <p:cNvPr id="13" name="Slide Number Placeholder 12"/>
          <p:cNvSpPr>
            <a:spLocks noGrp="1"/>
          </p:cNvSpPr>
          <p:nvPr>
            <p:ph type="sldNum" sz="quarter" idx="11"/>
          </p:nvPr>
        </p:nvSpPr>
        <p:spPr>
          <a:xfrm>
            <a:off x="0" y="4667250"/>
            <a:ext cx="1447800" cy="663578"/>
          </a:xfrm>
        </p:spPr>
        <p:txBody>
          <a:bodyPr rtlCol="0"/>
          <a:lstStyle>
            <a:lvl1pPr>
              <a:defRPr sz="2800"/>
            </a:lvl1pPr>
          </a:lstStyle>
          <a:p>
            <a:fld id="{C245114B-FD2D-4986-AED7-EE772FEA8CA1}" type="slidenum">
              <a:rPr lang="en-US" smtClean="0"/>
              <a:t>‹#›</a:t>
            </a:fld>
            <a:endParaRPr lang="en-US"/>
          </a:p>
        </p:txBody>
      </p:sp>
      <p:sp>
        <p:nvSpPr>
          <p:cNvPr id="14" name="Footer Placeholder 13"/>
          <p:cNvSpPr>
            <a:spLocks noGrp="1"/>
          </p:cNvSpPr>
          <p:nvPr>
            <p:ph type="ftr" sz="quarter" idx="12"/>
          </p:nvPr>
        </p:nvSpPr>
        <p:spPr>
          <a:xfrm>
            <a:off x="1600200" y="6248207"/>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1"/>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25B9475-8B9A-43DA-9602-5059D5962F45}" type="datetimeFigureOut">
              <a:rPr lang="en-US" smtClean="0"/>
              <a:t>3/22/2020</a:t>
            </a:fld>
            <a:endParaRPr lang="en-US"/>
          </a:p>
        </p:txBody>
      </p:sp>
      <p:sp>
        <p:nvSpPr>
          <p:cNvPr id="3" name="Footer Placeholder 2"/>
          <p:cNvSpPr>
            <a:spLocks noGrp="1"/>
          </p:cNvSpPr>
          <p:nvPr>
            <p:ph type="ftr" sz="quarter" idx="3"/>
          </p:nvPr>
        </p:nvSpPr>
        <p:spPr>
          <a:xfrm>
            <a:off x="609601" y="6248207"/>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49" y="1280160"/>
            <a:ext cx="8553451"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C245114B-FD2D-4986-AED7-EE772FEA8CA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6.xml"/><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507998" y="228600"/>
            <a:ext cx="8322733" cy="883271"/>
          </a:xfrm>
          <a:prstGeom prst="rect">
            <a:avLst/>
          </a:prstGeom>
        </p:spPr>
        <p:txBody>
          <a:bodyPr anchor="b">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r>
              <a:rPr lang="en-US" dirty="0">
                <a:solidFill>
                  <a:schemeClr val="accent2"/>
                </a:solidFill>
              </a:rPr>
              <a:t>COVID-19 REVIEW</a:t>
            </a:r>
          </a:p>
        </p:txBody>
      </p:sp>
      <p:sp>
        <p:nvSpPr>
          <p:cNvPr id="7" name="TextBox 6"/>
          <p:cNvSpPr txBox="1"/>
          <p:nvPr/>
        </p:nvSpPr>
        <p:spPr>
          <a:xfrm>
            <a:off x="304800" y="1676400"/>
            <a:ext cx="3733800" cy="4431983"/>
          </a:xfrm>
          <a:prstGeom prst="rect">
            <a:avLst/>
          </a:prstGeom>
          <a:noFill/>
        </p:spPr>
        <p:txBody>
          <a:bodyPr wrap="square" rtlCol="0">
            <a:spAutoFit/>
          </a:bodyPr>
          <a:lstStyle/>
          <a:p>
            <a:r>
              <a:rPr lang="en-US" sz="1600" b="1" u="sng" dirty="0"/>
              <a:t>Flattening The Curve:  Data 3/16/2020</a:t>
            </a:r>
            <a:endParaRPr lang="en-US" sz="1400" b="1" u="sng" dirty="0"/>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t>Mitigating the rate of growth of COVID-19 and stretching the response over a longer time frame is the goal so the healthcare system is not overwhelmed. Growth rates appear to be highest over the first two weeks after cases exceed 100 people.</a:t>
            </a:r>
          </a:p>
          <a:p>
            <a:pPr marL="742950" lvl="1" indent="-285750">
              <a:buFont typeface="Arial" panose="020B0604020202020204" pitchFamily="34" charset="0"/>
              <a:buChar char="•"/>
            </a:pPr>
            <a:r>
              <a:rPr lang="en-US" sz="1400" dirty="0"/>
              <a:t>Most recent data shows growth rates in new cases have declined in both Italy and Spain.</a:t>
            </a:r>
          </a:p>
          <a:p>
            <a:endParaRPr lang="en-US" sz="1400" dirty="0"/>
          </a:p>
          <a:p>
            <a:pPr marL="285750" indent="-285750">
              <a:buFont typeface="Arial" panose="020B0604020202020204" pitchFamily="34" charset="0"/>
              <a:buChar char="•"/>
            </a:pPr>
            <a:r>
              <a:rPr lang="en-US" sz="1400" dirty="0"/>
              <a:t>Government/Healthcare Response</a:t>
            </a:r>
          </a:p>
          <a:p>
            <a:pPr marL="742950" lvl="1" indent="-285750">
              <a:buFont typeface="Arial" panose="020B0604020202020204" pitchFamily="34" charset="0"/>
              <a:buChar char="•"/>
            </a:pPr>
            <a:r>
              <a:rPr lang="en-US" sz="1400" dirty="0"/>
              <a:t>Testing improvements and policies are improving –human testing begins earlier than expected (</a:t>
            </a:r>
            <a:r>
              <a:rPr lang="en-US" sz="1400" dirty="0" err="1"/>
              <a:t>Moderna</a:t>
            </a:r>
            <a:r>
              <a:rPr lang="en-US" sz="1400" dirty="0"/>
              <a:t>) </a:t>
            </a:r>
          </a:p>
          <a:p>
            <a:pPr marL="742950" lvl="1" indent="-285750">
              <a:buFont typeface="Arial" panose="020B0604020202020204" pitchFamily="34" charset="0"/>
              <a:buChar char="•"/>
            </a:pPr>
            <a:r>
              <a:rPr lang="en-US" sz="1400" dirty="0"/>
              <a:t>Corporate America has rapidly deployed social distancing measures to contain the spread and maintain business continuity. </a:t>
            </a:r>
          </a:p>
        </p:txBody>
      </p:sp>
      <p:pic>
        <p:nvPicPr>
          <p:cNvPr id="1026" name="Picture 1" descr="image00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7199" y="2514600"/>
            <a:ext cx="4559929" cy="3446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a:extLst>
              <a:ext uri="{FF2B5EF4-FFF2-40B4-BE49-F238E27FC236}">
                <a16:creationId xmlns:a16="http://schemas.microsoft.com/office/drawing/2014/main" id="{D6311554-B7C8-48B3-B6F5-ABF5E8D78E6F}"/>
              </a:ext>
            </a:extLst>
          </p:cNvPr>
          <p:cNvSpPr>
            <a:spLocks noGrp="1"/>
          </p:cNvSpPr>
          <p:nvPr>
            <p:ph type="title" hasCustomPrompt="1"/>
          </p:nvPr>
        </p:nvSpPr>
        <p:spPr>
          <a:xfrm rot="20967529">
            <a:off x="503480" y="2275632"/>
            <a:ext cx="8465602" cy="2693214"/>
          </a:xfrm>
        </p:spPr>
        <p:txBody>
          <a:bodyPr>
            <a:noAutofit/>
          </a:bodyPr>
          <a:lstStyle>
            <a:lvl1pPr>
              <a:defRPr lang="en-US" sz="1000" smtClean="0">
                <a:effectLst/>
              </a:defRPr>
            </a:lvl1pPr>
          </a:lstStyle>
          <a:p>
            <a:pPr algn="just"/>
            <a:br>
              <a:rPr kumimoji="0" lang="en-US" dirty="0">
                <a:solidFill>
                  <a:schemeClr val="accent5">
                    <a:lumMod val="40000"/>
                    <a:lumOff val="60000"/>
                  </a:schemeClr>
                </a:solidFill>
                <a:latin typeface="Avenir Light" panose="020B0402020203020204" pitchFamily="34" charset="0"/>
              </a:rPr>
            </a:br>
            <a:r>
              <a:rPr kumimoji="0" lang="en-US" sz="4800" dirty="0">
                <a:solidFill>
                  <a:schemeClr val="accent5">
                    <a:lumMod val="60000"/>
                    <a:lumOff val="40000"/>
                  </a:schemeClr>
                </a:solidFill>
                <a:latin typeface="Avenir Light" panose="020B0402020203020204" pitchFamily="34" charset="0"/>
              </a:rPr>
              <a:t>REFERENCE MATERIAL ONLY </a:t>
            </a:r>
            <a:br>
              <a:rPr kumimoji="0" lang="en-US" dirty="0">
                <a:solidFill>
                  <a:schemeClr val="accent5">
                    <a:lumMod val="60000"/>
                    <a:lumOff val="40000"/>
                  </a:schemeClr>
                </a:solidFill>
                <a:latin typeface="Avenir Light" panose="020B0402020203020204" pitchFamily="34" charset="0"/>
              </a:rPr>
            </a:br>
            <a:r>
              <a:rPr lang="en-US" sz="900" dirty="0">
                <a:solidFill>
                  <a:schemeClr val="accent5">
                    <a:lumMod val="60000"/>
                    <a:lumOff val="40000"/>
                  </a:schemeClr>
                </a:solidFill>
                <a:effectLst/>
                <a:latin typeface="Avenir Light" panose="020B0402020203020204" pitchFamily="34" charset="0"/>
                <a:ea typeface="Calibri-Light"/>
                <a:cs typeface="Calibri-Light"/>
              </a:rPr>
              <a:t>All consulting and training materials are provided “as-is” and without any warranties; use of and/or reliance on these materials is at your own risk. Consulting and training materials may not be reproduced, used, or sold in whole or in part, in any manner, without written consent or license. This is publicly available information shared as requested and does not in any way constitute investment, legal or medical advice and is used at the recipient’s discretion. </a:t>
            </a:r>
            <a:br>
              <a:rPr lang="en-US" dirty="0">
                <a:solidFill>
                  <a:schemeClr val="accent5">
                    <a:lumMod val="40000"/>
                    <a:lumOff val="60000"/>
                  </a:schemeClr>
                </a:solidFill>
                <a:effectLst/>
                <a:latin typeface="Avenir Light" panose="020B0402020203020204" pitchFamily="34" charset="0"/>
                <a:ea typeface="Calibri-Light"/>
                <a:cs typeface="Calibri-Light"/>
              </a:rPr>
            </a:br>
            <a:r>
              <a:rPr lang="en-US" dirty="0">
                <a:solidFill>
                  <a:schemeClr val="accent5">
                    <a:lumMod val="40000"/>
                    <a:lumOff val="60000"/>
                  </a:schemeClr>
                </a:solidFill>
                <a:effectLst/>
                <a:latin typeface="Avenir Light" panose="020B0402020203020204" pitchFamily="34" charset="0"/>
                <a:ea typeface="Calibri-Light"/>
                <a:cs typeface="Calibri-Light"/>
              </a:rPr>
              <a:t> </a:t>
            </a:r>
            <a:br>
              <a:rPr lang="en-US" dirty="0">
                <a:solidFill>
                  <a:schemeClr val="accent5">
                    <a:lumMod val="40000"/>
                    <a:lumOff val="60000"/>
                  </a:schemeClr>
                </a:solidFill>
                <a:effectLst/>
                <a:latin typeface="Avenir Light" panose="020B0402020203020204" pitchFamily="34" charset="0"/>
                <a:ea typeface="Calibri-Light"/>
                <a:cs typeface="Calibri-Light"/>
              </a:rPr>
            </a:br>
            <a:endParaRPr kumimoji="0" lang="en-US" dirty="0">
              <a:solidFill>
                <a:schemeClr val="accent5">
                  <a:lumMod val="40000"/>
                  <a:lumOff val="60000"/>
                </a:schemeClr>
              </a:solidFill>
              <a:latin typeface="Avenir Light" panose="020B0402020203020204" pitchFamily="34" charset="0"/>
            </a:endParaRPr>
          </a:p>
        </p:txBody>
      </p:sp>
    </p:spTree>
    <p:extLst>
      <p:ext uri="{BB962C8B-B14F-4D97-AF65-F5344CB8AC3E}">
        <p14:creationId xmlns:p14="http://schemas.microsoft.com/office/powerpoint/2010/main" val="8917869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lh4.googleusercontent.com/9KDgbQV6XVTqZZooSfF4tWLHD_OcsJyIYs_yk_0KelnxUCtC3XLN10ZrznXSlYQNjreR3-7acV1nArNj2rG2X382hIHaI5XG7ig3kHfmTb6LNq0IqKNb9Bee6aBfS-ySF9ZBaaI4dBA"/>
          <p:cNvPicPr>
            <a:picLocks noChangeAspect="1" noChangeArrowheads="1"/>
          </p:cNvPicPr>
          <p:nvPr/>
        </p:nvPicPr>
        <p:blipFill rotWithShape="1">
          <a:blip r:embed="rId2">
            <a:extLst>
              <a:ext uri="{28A0092B-C50C-407E-A947-70E740481C1C}">
                <a14:useLocalDpi xmlns:a14="http://schemas.microsoft.com/office/drawing/2010/main" val="0"/>
              </a:ext>
            </a:extLst>
          </a:blip>
          <a:srcRect t="16876"/>
          <a:stretch/>
        </p:blipFill>
        <p:spPr bwMode="auto">
          <a:xfrm>
            <a:off x="228600" y="1295400"/>
            <a:ext cx="8572500" cy="5254881"/>
          </a:xfrm>
          <a:prstGeom prst="rect">
            <a:avLst/>
          </a:prstGeom>
          <a:noFill/>
          <a:extLst>
            <a:ext uri="{909E8E84-426E-40DD-AFC4-6F175D3DCCD1}">
              <a14:hiddenFill xmlns:a14="http://schemas.microsoft.com/office/drawing/2010/main">
                <a:solidFill>
                  <a:srgbClr val="FFFFFF"/>
                </a:solidFill>
              </a14:hiddenFill>
            </a:ext>
          </a:extLst>
        </p:spPr>
      </p:pic>
      <p:sp>
        <p:nvSpPr>
          <p:cNvPr id="3" name="Title 1">
            <a:extLst>
              <a:ext uri="{FF2B5EF4-FFF2-40B4-BE49-F238E27FC236}">
                <a16:creationId xmlns:a16="http://schemas.microsoft.com/office/drawing/2014/main" id="{31941E4C-E32F-4337-9503-6554EF64644F}"/>
              </a:ext>
            </a:extLst>
          </p:cNvPr>
          <p:cNvSpPr txBox="1">
            <a:spLocks/>
          </p:cNvSpPr>
          <p:nvPr/>
        </p:nvSpPr>
        <p:spPr>
          <a:xfrm>
            <a:off x="353483" y="412129"/>
            <a:ext cx="8322733" cy="883271"/>
          </a:xfrm>
          <a:prstGeom prst="rect">
            <a:avLst/>
          </a:prstGeom>
        </p:spPr>
        <p:txBody>
          <a:bodyPr anchor="b">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r>
              <a:rPr lang="en-US" dirty="0">
                <a:solidFill>
                  <a:schemeClr val="accent2"/>
                </a:solidFill>
              </a:rPr>
              <a:t>PORTFOLIO STRESS TEST</a:t>
            </a:r>
          </a:p>
        </p:txBody>
      </p:sp>
      <p:sp>
        <p:nvSpPr>
          <p:cNvPr id="5" name="Title 1">
            <a:extLst>
              <a:ext uri="{FF2B5EF4-FFF2-40B4-BE49-F238E27FC236}">
                <a16:creationId xmlns:a16="http://schemas.microsoft.com/office/drawing/2014/main" id="{C74E6F20-C82B-4E41-A86F-8EA6305D507B}"/>
              </a:ext>
            </a:extLst>
          </p:cNvPr>
          <p:cNvSpPr txBox="1">
            <a:spLocks/>
          </p:cNvSpPr>
          <p:nvPr/>
        </p:nvSpPr>
        <p:spPr>
          <a:xfrm rot="20967529">
            <a:off x="503480" y="2275632"/>
            <a:ext cx="8465602" cy="2693214"/>
          </a:xfrm>
          <a:prstGeom prst="rect">
            <a:avLst/>
          </a:prstGeom>
        </p:spPr>
        <p:txBody>
          <a:bodyPr>
            <a:noAutofit/>
          </a:bodyPr>
          <a:lstStyle>
            <a:lvl1pPr algn="l" rtl="0" eaLnBrk="1" latinLnBrk="0" hangingPunct="1">
              <a:spcBef>
                <a:spcPct val="0"/>
              </a:spcBef>
              <a:buNone/>
              <a:defRPr kumimoji="0" lang="en-US" sz="1000" kern="1200" smtClean="0">
                <a:solidFill>
                  <a:schemeClr val="bg1">
                    <a:lumMod val="85000"/>
                  </a:schemeClr>
                </a:solidFill>
                <a:effectLst/>
                <a:latin typeface="+mj-lt"/>
                <a:ea typeface="+mj-ea"/>
                <a:cs typeface="+mj-cs"/>
              </a:defRPr>
            </a:lvl1pPr>
          </a:lstStyle>
          <a:p>
            <a:pPr algn="just"/>
            <a:br>
              <a:rPr lang="en-US">
                <a:solidFill>
                  <a:schemeClr val="accent5">
                    <a:lumMod val="40000"/>
                    <a:lumOff val="60000"/>
                  </a:schemeClr>
                </a:solidFill>
                <a:latin typeface="Avenir Light" panose="020B0402020203020204" pitchFamily="34" charset="0"/>
              </a:rPr>
            </a:br>
            <a:r>
              <a:rPr lang="en-US" sz="4800">
                <a:solidFill>
                  <a:schemeClr val="accent5">
                    <a:lumMod val="60000"/>
                    <a:lumOff val="40000"/>
                  </a:schemeClr>
                </a:solidFill>
                <a:latin typeface="Avenir Light" panose="020B0402020203020204" pitchFamily="34" charset="0"/>
              </a:rPr>
              <a:t>REFERENCE MATERIAL ONLY </a:t>
            </a:r>
            <a:br>
              <a:rPr lang="en-US">
                <a:solidFill>
                  <a:schemeClr val="accent5">
                    <a:lumMod val="60000"/>
                    <a:lumOff val="40000"/>
                  </a:schemeClr>
                </a:solidFill>
                <a:latin typeface="Avenir Light" panose="020B0402020203020204" pitchFamily="34" charset="0"/>
              </a:rPr>
            </a:br>
            <a:r>
              <a:rPr lang="en-US" sz="900">
                <a:solidFill>
                  <a:schemeClr val="accent5">
                    <a:lumMod val="60000"/>
                    <a:lumOff val="40000"/>
                  </a:schemeClr>
                </a:solidFill>
                <a:latin typeface="Avenir Light" panose="020B0402020203020204" pitchFamily="34" charset="0"/>
                <a:ea typeface="Calibri-Light"/>
                <a:cs typeface="Calibri-Light"/>
              </a:rPr>
              <a:t>All consulting and training materials are provided “as-is” and without any warranties; use of and/or reliance on these materials is at your own risk. Consulting and training materials may not be reproduced, used, or sold in whole or in part, in any manner, without written consent or license. This is publicly available information shared as requested and does not in any way constitute investment, legal or medical advice and is used at the recipient’s discretion. </a:t>
            </a:r>
            <a:br>
              <a:rPr lang="en-US">
                <a:solidFill>
                  <a:schemeClr val="accent5">
                    <a:lumMod val="40000"/>
                    <a:lumOff val="60000"/>
                  </a:schemeClr>
                </a:solidFill>
                <a:latin typeface="Avenir Light" panose="020B0402020203020204" pitchFamily="34" charset="0"/>
                <a:ea typeface="Calibri-Light"/>
                <a:cs typeface="Calibri-Light"/>
              </a:rPr>
            </a:br>
            <a:r>
              <a:rPr lang="en-US">
                <a:solidFill>
                  <a:schemeClr val="accent5">
                    <a:lumMod val="40000"/>
                    <a:lumOff val="60000"/>
                  </a:schemeClr>
                </a:solidFill>
                <a:latin typeface="Avenir Light" panose="020B0402020203020204" pitchFamily="34" charset="0"/>
                <a:ea typeface="Calibri-Light"/>
                <a:cs typeface="Calibri-Light"/>
              </a:rPr>
              <a:t> </a:t>
            </a:r>
            <a:br>
              <a:rPr lang="en-US">
                <a:solidFill>
                  <a:schemeClr val="accent5">
                    <a:lumMod val="40000"/>
                    <a:lumOff val="60000"/>
                  </a:schemeClr>
                </a:solidFill>
                <a:latin typeface="Avenir Light" panose="020B0402020203020204" pitchFamily="34" charset="0"/>
                <a:ea typeface="Calibri-Light"/>
                <a:cs typeface="Calibri-Light"/>
              </a:rPr>
            </a:br>
            <a:endParaRPr lang="en-US" dirty="0">
              <a:solidFill>
                <a:schemeClr val="accent5">
                  <a:lumMod val="40000"/>
                  <a:lumOff val="60000"/>
                </a:schemeClr>
              </a:solidFill>
              <a:latin typeface="Avenir Light" panose="020B0402020203020204" pitchFamily="34" charset="0"/>
            </a:endParaRPr>
          </a:p>
        </p:txBody>
      </p:sp>
    </p:spTree>
    <p:extLst>
      <p:ext uri="{BB962C8B-B14F-4D97-AF65-F5344CB8AC3E}">
        <p14:creationId xmlns:p14="http://schemas.microsoft.com/office/powerpoint/2010/main" val="28688836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228600" y="228600"/>
            <a:ext cx="8322733" cy="883271"/>
          </a:xfrm>
          <a:prstGeom prst="rect">
            <a:avLst/>
          </a:prstGeom>
        </p:spPr>
        <p:txBody>
          <a:bodyPr anchor="b">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r>
              <a:rPr lang="en-US" dirty="0">
                <a:solidFill>
                  <a:schemeClr val="accent2"/>
                </a:solidFill>
              </a:rPr>
              <a:t>ACTIONS RECOMMENDED</a:t>
            </a:r>
          </a:p>
        </p:txBody>
      </p:sp>
      <p:sp>
        <p:nvSpPr>
          <p:cNvPr id="7" name="TextBox 6"/>
          <p:cNvSpPr txBox="1"/>
          <p:nvPr/>
        </p:nvSpPr>
        <p:spPr>
          <a:xfrm>
            <a:off x="152400" y="1600200"/>
            <a:ext cx="8839200" cy="3354765"/>
          </a:xfrm>
          <a:prstGeom prst="rect">
            <a:avLst/>
          </a:prstGeom>
          <a:noFill/>
        </p:spPr>
        <p:txBody>
          <a:bodyPr wrap="square" rtlCol="0">
            <a:spAutoFit/>
          </a:bodyPr>
          <a:lstStyle/>
          <a:p>
            <a:r>
              <a:rPr lang="en-US" sz="1600" b="1" u="sng" dirty="0"/>
              <a:t>Recommendations:  </a:t>
            </a:r>
            <a:endParaRPr lang="en-US" sz="1400" dirty="0"/>
          </a:p>
          <a:p>
            <a:pPr marL="285750" indent="-285750">
              <a:buFont typeface="Arial" panose="020B0604020202020204" pitchFamily="34" charset="0"/>
              <a:buChar char="•"/>
            </a:pPr>
            <a:r>
              <a:rPr lang="en-US" sz="1400" dirty="0"/>
              <a:t>Be communicative with clients but remain disciplined.  If they are 50% stocks and 50% fixed income &amp; their FP allows it, consider methodically ratcheting them up into more equity exposure as market opportunities dictate. Having cases loaded ahead of time and client conversations documented so you are pro-active and can be nimble on timing.</a:t>
            </a:r>
          </a:p>
          <a:p>
            <a:pPr marL="742950" lvl="1" indent="-285750">
              <a:buFont typeface="Arial" panose="020B0604020202020204" pitchFamily="34" charset="0"/>
              <a:buChar char="•"/>
            </a:pPr>
            <a:r>
              <a:rPr lang="en-US" sz="1400" dirty="0"/>
              <a:t>Option 1) make the move from 50-50 =&gt; 60-40</a:t>
            </a:r>
          </a:p>
          <a:p>
            <a:pPr marL="742950" lvl="1" indent="-285750">
              <a:buFont typeface="Arial" panose="020B0604020202020204" pitchFamily="34" charset="0"/>
              <a:buChar char="•"/>
            </a:pPr>
            <a:r>
              <a:rPr lang="en-US" sz="1400" dirty="0"/>
              <a:t>Option 2) half now, half in a month when we rebalance</a:t>
            </a:r>
          </a:p>
          <a:p>
            <a:pPr marL="742950" lvl="1" indent="-285750">
              <a:buFont typeface="Arial" panose="020B0604020202020204" pitchFamily="34" charset="0"/>
              <a:buChar char="•"/>
            </a:pPr>
            <a:r>
              <a:rPr lang="en-US" sz="1400" dirty="0"/>
              <a:t>Option 3) (default option): we will trade across accounts as part of our regular rebalance</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t>In a yield starved world, consider rotating into Direct models with available direct investments:  </a:t>
            </a:r>
          </a:p>
          <a:p>
            <a:endParaRPr lang="en-US" sz="1400" dirty="0"/>
          </a:p>
          <a:p>
            <a:pPr marL="285750" indent="-285750">
              <a:buFont typeface="Arial" panose="020B0604020202020204" pitchFamily="34" charset="0"/>
              <a:buChar char="•"/>
            </a:pPr>
            <a:r>
              <a:rPr lang="en-US" sz="1400" dirty="0"/>
              <a:t>Opportunities for tax loss harvesting are abundant. Create tax loss harvesting strategies for your clients and communicate the after tax value.  </a:t>
            </a:r>
            <a:r>
              <a:rPr lang="en-US" sz="1400"/>
              <a:t>Share with their CPAs.</a:t>
            </a:r>
            <a:endParaRPr lang="en-US" sz="1400" dirty="0"/>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t>Diversify concentrated legacy stock positions where it makes sense. Lower unrealized gains associated with these positions today, so consider rotating into a more diversified basket of stocks, while maintaining same equity exposure. </a:t>
            </a:r>
          </a:p>
        </p:txBody>
      </p:sp>
      <p:sp>
        <p:nvSpPr>
          <p:cNvPr id="9" name="Title 1">
            <a:extLst>
              <a:ext uri="{FF2B5EF4-FFF2-40B4-BE49-F238E27FC236}">
                <a16:creationId xmlns:a16="http://schemas.microsoft.com/office/drawing/2014/main" id="{30F48D09-6FAA-4695-B0D8-5DD44B208E04}"/>
              </a:ext>
            </a:extLst>
          </p:cNvPr>
          <p:cNvSpPr>
            <a:spLocks noGrp="1"/>
          </p:cNvSpPr>
          <p:nvPr>
            <p:ph type="title" hasCustomPrompt="1"/>
          </p:nvPr>
        </p:nvSpPr>
        <p:spPr>
          <a:xfrm rot="20967529">
            <a:off x="503480" y="2275632"/>
            <a:ext cx="8465602" cy="2693214"/>
          </a:xfrm>
        </p:spPr>
        <p:txBody>
          <a:bodyPr>
            <a:noAutofit/>
          </a:bodyPr>
          <a:lstStyle>
            <a:lvl1pPr>
              <a:defRPr lang="en-US" sz="1000" smtClean="0">
                <a:effectLst/>
              </a:defRPr>
            </a:lvl1pPr>
          </a:lstStyle>
          <a:p>
            <a:pPr algn="just"/>
            <a:br>
              <a:rPr kumimoji="0" lang="en-US" dirty="0">
                <a:solidFill>
                  <a:schemeClr val="accent5">
                    <a:lumMod val="40000"/>
                    <a:lumOff val="60000"/>
                  </a:schemeClr>
                </a:solidFill>
                <a:latin typeface="Avenir Light" panose="020B0402020203020204" pitchFamily="34" charset="0"/>
              </a:rPr>
            </a:br>
            <a:r>
              <a:rPr kumimoji="0" lang="en-US" sz="4800" dirty="0">
                <a:solidFill>
                  <a:schemeClr val="accent5">
                    <a:lumMod val="60000"/>
                    <a:lumOff val="40000"/>
                  </a:schemeClr>
                </a:solidFill>
                <a:latin typeface="Avenir Light" panose="020B0402020203020204" pitchFamily="34" charset="0"/>
              </a:rPr>
              <a:t>REFERENCE MATERIAL ONLY </a:t>
            </a:r>
            <a:br>
              <a:rPr kumimoji="0" lang="en-US" dirty="0">
                <a:solidFill>
                  <a:schemeClr val="accent5">
                    <a:lumMod val="60000"/>
                    <a:lumOff val="40000"/>
                  </a:schemeClr>
                </a:solidFill>
                <a:latin typeface="Avenir Light" panose="020B0402020203020204" pitchFamily="34" charset="0"/>
              </a:rPr>
            </a:br>
            <a:r>
              <a:rPr lang="en-US" sz="900" dirty="0">
                <a:solidFill>
                  <a:schemeClr val="accent5">
                    <a:lumMod val="60000"/>
                    <a:lumOff val="40000"/>
                  </a:schemeClr>
                </a:solidFill>
                <a:effectLst/>
                <a:latin typeface="Avenir Light" panose="020B0402020203020204" pitchFamily="34" charset="0"/>
                <a:ea typeface="Calibri-Light"/>
                <a:cs typeface="Calibri-Light"/>
              </a:rPr>
              <a:t>All consulting and training materials are provided “as-is” and without any warranties; use of and/or reliance on these materials is at your own risk. Consulting and training materials may not be reproduced, used, or sold in whole or in part, in any manner, without written consent or license. This is publicly available information shared as requested and does not in any way constitute investment, legal or medical advice and is used at the recipient’s discretion. </a:t>
            </a:r>
            <a:br>
              <a:rPr lang="en-US" dirty="0">
                <a:solidFill>
                  <a:schemeClr val="accent5">
                    <a:lumMod val="40000"/>
                    <a:lumOff val="60000"/>
                  </a:schemeClr>
                </a:solidFill>
                <a:effectLst/>
                <a:latin typeface="Avenir Light" panose="020B0402020203020204" pitchFamily="34" charset="0"/>
                <a:ea typeface="Calibri-Light"/>
                <a:cs typeface="Calibri-Light"/>
              </a:rPr>
            </a:br>
            <a:r>
              <a:rPr lang="en-US" dirty="0">
                <a:solidFill>
                  <a:schemeClr val="accent5">
                    <a:lumMod val="40000"/>
                    <a:lumOff val="60000"/>
                  </a:schemeClr>
                </a:solidFill>
                <a:effectLst/>
                <a:latin typeface="Avenir Light" panose="020B0402020203020204" pitchFamily="34" charset="0"/>
                <a:ea typeface="Calibri-Light"/>
                <a:cs typeface="Calibri-Light"/>
              </a:rPr>
              <a:t> </a:t>
            </a:r>
            <a:br>
              <a:rPr lang="en-US" dirty="0">
                <a:solidFill>
                  <a:schemeClr val="accent5">
                    <a:lumMod val="40000"/>
                    <a:lumOff val="60000"/>
                  </a:schemeClr>
                </a:solidFill>
                <a:effectLst/>
                <a:latin typeface="Avenir Light" panose="020B0402020203020204" pitchFamily="34" charset="0"/>
                <a:ea typeface="Calibri-Light"/>
                <a:cs typeface="Calibri-Light"/>
              </a:rPr>
            </a:br>
            <a:endParaRPr kumimoji="0" lang="en-US" dirty="0">
              <a:solidFill>
                <a:schemeClr val="accent5">
                  <a:lumMod val="40000"/>
                  <a:lumOff val="60000"/>
                </a:schemeClr>
              </a:solidFill>
              <a:latin typeface="Avenir Light" panose="020B0402020203020204" pitchFamily="34" charset="0"/>
            </a:endParaRPr>
          </a:p>
        </p:txBody>
      </p:sp>
    </p:spTree>
    <p:extLst>
      <p:ext uri="{BB962C8B-B14F-4D97-AF65-F5344CB8AC3E}">
        <p14:creationId xmlns:p14="http://schemas.microsoft.com/office/powerpoint/2010/main" val="1943158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228600" y="228600"/>
            <a:ext cx="8322733" cy="883271"/>
          </a:xfrm>
          <a:prstGeom prst="rect">
            <a:avLst/>
          </a:prstGeom>
        </p:spPr>
        <p:txBody>
          <a:bodyPr anchor="b">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r>
              <a:rPr lang="en-US" dirty="0">
                <a:solidFill>
                  <a:schemeClr val="accent2"/>
                </a:solidFill>
              </a:rPr>
              <a:t>HISTORICAL CONTEXT Slide 2</a:t>
            </a:r>
          </a:p>
        </p:txBody>
      </p:sp>
      <p:sp>
        <p:nvSpPr>
          <p:cNvPr id="7" name="TextBox 6"/>
          <p:cNvSpPr txBox="1"/>
          <p:nvPr/>
        </p:nvSpPr>
        <p:spPr>
          <a:xfrm>
            <a:off x="152398" y="1600200"/>
            <a:ext cx="8610602" cy="1846659"/>
          </a:xfrm>
          <a:prstGeom prst="rect">
            <a:avLst/>
          </a:prstGeom>
          <a:noFill/>
        </p:spPr>
        <p:txBody>
          <a:bodyPr wrap="square" rtlCol="0">
            <a:spAutoFit/>
          </a:bodyPr>
          <a:lstStyle/>
          <a:p>
            <a:r>
              <a:rPr lang="en-US" sz="1600" b="1" u="sng" dirty="0"/>
              <a:t>Historical Context:  </a:t>
            </a:r>
          </a:p>
          <a:p>
            <a:endParaRPr lang="en-US" sz="1400" b="1" u="sng" dirty="0"/>
          </a:p>
          <a:p>
            <a:pPr marL="285750" indent="-285750">
              <a:buFont typeface="Arial" panose="020B0604020202020204" pitchFamily="34" charset="0"/>
              <a:buChar char="•"/>
            </a:pPr>
            <a:r>
              <a:rPr lang="en-US" sz="1400" dirty="0"/>
              <a:t>We are in the “fastest” bear market of all time.  Roughly twice as fast as the crash of 1929 and the 1987 stock market correction. </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t>In periods of extreme stress, 10 Year Treasury yields and the VIX spike in tandem.   We are now at levels similar to the 2008/2009 crisis.  Importantly, we consider this is a very different situation to 2008/2009.</a:t>
            </a:r>
          </a:p>
          <a:p>
            <a:endParaRPr lang="en-US" sz="1400" dirty="0"/>
          </a:p>
        </p:txBody>
      </p:sp>
      <p:pic>
        <p:nvPicPr>
          <p:cNvPr id="2051" name="Picture 5" descr="image0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7778" y="3333694"/>
            <a:ext cx="4149689"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1" descr="image0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313" y="3295594"/>
            <a:ext cx="4332465"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le 1">
            <a:extLst>
              <a:ext uri="{FF2B5EF4-FFF2-40B4-BE49-F238E27FC236}">
                <a16:creationId xmlns:a16="http://schemas.microsoft.com/office/drawing/2014/main" id="{E81FD615-25C0-4ACF-851E-0025B381370F}"/>
              </a:ext>
            </a:extLst>
          </p:cNvPr>
          <p:cNvSpPr>
            <a:spLocks noGrp="1"/>
          </p:cNvSpPr>
          <p:nvPr>
            <p:ph type="title" hasCustomPrompt="1"/>
          </p:nvPr>
        </p:nvSpPr>
        <p:spPr>
          <a:xfrm rot="20967529">
            <a:off x="503480" y="2275632"/>
            <a:ext cx="8465602" cy="2693214"/>
          </a:xfrm>
        </p:spPr>
        <p:txBody>
          <a:bodyPr>
            <a:noAutofit/>
          </a:bodyPr>
          <a:lstStyle>
            <a:lvl1pPr>
              <a:defRPr lang="en-US" sz="1000" smtClean="0">
                <a:effectLst/>
              </a:defRPr>
            </a:lvl1pPr>
          </a:lstStyle>
          <a:p>
            <a:pPr algn="just"/>
            <a:br>
              <a:rPr kumimoji="0" lang="en-US" dirty="0">
                <a:solidFill>
                  <a:schemeClr val="accent5">
                    <a:lumMod val="40000"/>
                    <a:lumOff val="60000"/>
                  </a:schemeClr>
                </a:solidFill>
                <a:latin typeface="Avenir Light" panose="020B0402020203020204" pitchFamily="34" charset="0"/>
              </a:rPr>
            </a:br>
            <a:r>
              <a:rPr kumimoji="0" lang="en-US" sz="4800" dirty="0">
                <a:solidFill>
                  <a:schemeClr val="accent5">
                    <a:lumMod val="60000"/>
                    <a:lumOff val="40000"/>
                  </a:schemeClr>
                </a:solidFill>
                <a:latin typeface="Avenir Light" panose="020B0402020203020204" pitchFamily="34" charset="0"/>
              </a:rPr>
              <a:t>REFERENCE MATERIAL ONLY </a:t>
            </a:r>
            <a:br>
              <a:rPr kumimoji="0" lang="en-US" dirty="0">
                <a:solidFill>
                  <a:schemeClr val="accent5">
                    <a:lumMod val="60000"/>
                    <a:lumOff val="40000"/>
                  </a:schemeClr>
                </a:solidFill>
                <a:latin typeface="Avenir Light" panose="020B0402020203020204" pitchFamily="34" charset="0"/>
              </a:rPr>
            </a:br>
            <a:r>
              <a:rPr lang="en-US" sz="900" dirty="0">
                <a:solidFill>
                  <a:schemeClr val="accent5">
                    <a:lumMod val="60000"/>
                    <a:lumOff val="40000"/>
                  </a:schemeClr>
                </a:solidFill>
                <a:effectLst/>
                <a:latin typeface="Avenir Light" panose="020B0402020203020204" pitchFamily="34" charset="0"/>
                <a:ea typeface="Calibri-Light"/>
                <a:cs typeface="Calibri-Light"/>
              </a:rPr>
              <a:t>All consulting and training materials are provided “as-is” and without any warranties; use of and/or reliance on these materials is at your own risk. Consulting and training materials may not be reproduced, used, or sold in whole or in part, in any manner, without written consent or license. This is publicly available information shared as requested and does not in any way constitute investment, legal or medical advice and is used at the recipient’s discretion. </a:t>
            </a:r>
            <a:br>
              <a:rPr lang="en-US" dirty="0">
                <a:solidFill>
                  <a:schemeClr val="accent5">
                    <a:lumMod val="40000"/>
                    <a:lumOff val="60000"/>
                  </a:schemeClr>
                </a:solidFill>
                <a:effectLst/>
                <a:latin typeface="Avenir Light" panose="020B0402020203020204" pitchFamily="34" charset="0"/>
                <a:ea typeface="Calibri-Light"/>
                <a:cs typeface="Calibri-Light"/>
              </a:rPr>
            </a:br>
            <a:r>
              <a:rPr lang="en-US" dirty="0">
                <a:solidFill>
                  <a:schemeClr val="accent5">
                    <a:lumMod val="40000"/>
                    <a:lumOff val="60000"/>
                  </a:schemeClr>
                </a:solidFill>
                <a:effectLst/>
                <a:latin typeface="Avenir Light" panose="020B0402020203020204" pitchFamily="34" charset="0"/>
                <a:ea typeface="Calibri-Light"/>
                <a:cs typeface="Calibri-Light"/>
              </a:rPr>
              <a:t> </a:t>
            </a:r>
            <a:br>
              <a:rPr lang="en-US" dirty="0">
                <a:solidFill>
                  <a:schemeClr val="accent5">
                    <a:lumMod val="40000"/>
                    <a:lumOff val="60000"/>
                  </a:schemeClr>
                </a:solidFill>
                <a:effectLst/>
                <a:latin typeface="Avenir Light" panose="020B0402020203020204" pitchFamily="34" charset="0"/>
                <a:ea typeface="Calibri-Light"/>
                <a:cs typeface="Calibri-Light"/>
              </a:rPr>
            </a:br>
            <a:endParaRPr kumimoji="0" lang="en-US" dirty="0">
              <a:solidFill>
                <a:schemeClr val="accent5">
                  <a:lumMod val="40000"/>
                  <a:lumOff val="60000"/>
                </a:schemeClr>
              </a:solidFill>
              <a:latin typeface="Avenir Light" panose="020B0402020203020204" pitchFamily="34" charset="0"/>
            </a:endParaRPr>
          </a:p>
        </p:txBody>
      </p:sp>
    </p:spTree>
    <p:extLst>
      <p:ext uri="{BB962C8B-B14F-4D97-AF65-F5344CB8AC3E}">
        <p14:creationId xmlns:p14="http://schemas.microsoft.com/office/powerpoint/2010/main" val="292467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228600" y="228600"/>
            <a:ext cx="8322733" cy="883271"/>
          </a:xfrm>
          <a:prstGeom prst="rect">
            <a:avLst/>
          </a:prstGeom>
        </p:spPr>
        <p:txBody>
          <a:bodyPr anchor="b">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r>
              <a:rPr lang="en-GB" dirty="0">
                <a:solidFill>
                  <a:schemeClr val="accent2"/>
                </a:solidFill>
              </a:rPr>
              <a:t>3 TYPES OF BEAR MARKETS</a:t>
            </a:r>
            <a:endParaRPr lang="en-US" dirty="0">
              <a:solidFill>
                <a:schemeClr val="accent2"/>
              </a:solidFill>
            </a:endParaRPr>
          </a:p>
        </p:txBody>
      </p:sp>
      <p:sp>
        <p:nvSpPr>
          <p:cNvPr id="7" name="TextBox 6"/>
          <p:cNvSpPr txBox="1"/>
          <p:nvPr/>
        </p:nvSpPr>
        <p:spPr>
          <a:xfrm>
            <a:off x="685800" y="2286000"/>
            <a:ext cx="8077202" cy="3785652"/>
          </a:xfrm>
          <a:prstGeom prst="rect">
            <a:avLst/>
          </a:prstGeom>
          <a:noFill/>
        </p:spPr>
        <p:txBody>
          <a:bodyPr wrap="square" rtlCol="0">
            <a:spAutoFit/>
          </a:bodyPr>
          <a:lstStyle/>
          <a:p>
            <a:r>
              <a:rPr lang="en-US" sz="2400" b="1" u="sng" dirty="0"/>
              <a:t>Structural:</a:t>
            </a:r>
            <a:r>
              <a:rPr lang="en-US" sz="2400" b="1" dirty="0"/>
              <a:t> </a:t>
            </a:r>
            <a:r>
              <a:rPr lang="en-US" sz="2400" dirty="0"/>
              <a:t>Imbalances and asset bubbles (2008 and dot.com)</a:t>
            </a:r>
          </a:p>
          <a:p>
            <a:endParaRPr lang="en-GB" sz="2400" b="1" u="sng" dirty="0"/>
          </a:p>
          <a:p>
            <a:endParaRPr lang="en-GB" sz="2400" b="1" u="sng" dirty="0"/>
          </a:p>
          <a:p>
            <a:r>
              <a:rPr lang="en-GB" sz="2400" b="1" u="sng" dirty="0"/>
              <a:t>Cyclical:</a:t>
            </a:r>
            <a:r>
              <a:rPr lang="en-GB" sz="2400" b="1" dirty="0"/>
              <a:t>  </a:t>
            </a:r>
            <a:r>
              <a:rPr lang="en-US" sz="2400" dirty="0"/>
              <a:t>Caused by the natural economic cycle, usually rising rates and inflation leading into recession</a:t>
            </a:r>
            <a:endParaRPr lang="en-GB" sz="2400" b="1" u="sng" dirty="0"/>
          </a:p>
          <a:p>
            <a:endParaRPr lang="en-GB" sz="2400" b="1" u="sng" dirty="0"/>
          </a:p>
          <a:p>
            <a:endParaRPr lang="en-GB" sz="2400" b="1" u="sng" dirty="0"/>
          </a:p>
          <a:p>
            <a:r>
              <a:rPr lang="en-GB" sz="2400" b="1" u="sng" dirty="0"/>
              <a:t>Event Driven:</a:t>
            </a:r>
            <a:r>
              <a:rPr lang="en-GB" sz="2400" b="1" dirty="0"/>
              <a:t> </a:t>
            </a:r>
            <a:r>
              <a:rPr lang="en-US" sz="2400" dirty="0"/>
              <a:t>exogenous shock to the system (COVID-19)</a:t>
            </a:r>
          </a:p>
          <a:p>
            <a:br>
              <a:rPr lang="en-US" sz="2400" dirty="0"/>
            </a:br>
            <a:endParaRPr lang="en-US" sz="2400" dirty="0"/>
          </a:p>
        </p:txBody>
      </p:sp>
      <p:sp>
        <p:nvSpPr>
          <p:cNvPr id="11" name="Title 1">
            <a:extLst>
              <a:ext uri="{FF2B5EF4-FFF2-40B4-BE49-F238E27FC236}">
                <a16:creationId xmlns:a16="http://schemas.microsoft.com/office/drawing/2014/main" id="{848BC925-76ED-43C1-84B6-5BF88CC0FDBF}"/>
              </a:ext>
            </a:extLst>
          </p:cNvPr>
          <p:cNvSpPr>
            <a:spLocks noGrp="1"/>
          </p:cNvSpPr>
          <p:nvPr>
            <p:ph type="title" hasCustomPrompt="1"/>
          </p:nvPr>
        </p:nvSpPr>
        <p:spPr>
          <a:xfrm rot="20967529">
            <a:off x="503480" y="2275632"/>
            <a:ext cx="8465602" cy="2693214"/>
          </a:xfrm>
        </p:spPr>
        <p:txBody>
          <a:bodyPr>
            <a:noAutofit/>
          </a:bodyPr>
          <a:lstStyle>
            <a:lvl1pPr>
              <a:defRPr lang="en-US" sz="1000" smtClean="0">
                <a:effectLst/>
              </a:defRPr>
            </a:lvl1pPr>
          </a:lstStyle>
          <a:p>
            <a:pPr algn="just"/>
            <a:br>
              <a:rPr kumimoji="0" lang="en-US" dirty="0">
                <a:solidFill>
                  <a:schemeClr val="accent5">
                    <a:lumMod val="40000"/>
                    <a:lumOff val="60000"/>
                  </a:schemeClr>
                </a:solidFill>
                <a:latin typeface="Avenir Light" panose="020B0402020203020204" pitchFamily="34" charset="0"/>
              </a:rPr>
            </a:br>
            <a:r>
              <a:rPr kumimoji="0" lang="en-US" sz="4800" dirty="0">
                <a:solidFill>
                  <a:schemeClr val="accent5">
                    <a:lumMod val="60000"/>
                    <a:lumOff val="40000"/>
                  </a:schemeClr>
                </a:solidFill>
                <a:latin typeface="Avenir Light" panose="020B0402020203020204" pitchFamily="34" charset="0"/>
              </a:rPr>
              <a:t>REFERENCE MATERIAL ONLY </a:t>
            </a:r>
            <a:br>
              <a:rPr kumimoji="0" lang="en-US" dirty="0">
                <a:solidFill>
                  <a:schemeClr val="accent5">
                    <a:lumMod val="60000"/>
                    <a:lumOff val="40000"/>
                  </a:schemeClr>
                </a:solidFill>
                <a:latin typeface="Avenir Light" panose="020B0402020203020204" pitchFamily="34" charset="0"/>
              </a:rPr>
            </a:br>
            <a:r>
              <a:rPr lang="en-US" sz="900" dirty="0">
                <a:solidFill>
                  <a:schemeClr val="accent5">
                    <a:lumMod val="60000"/>
                    <a:lumOff val="40000"/>
                  </a:schemeClr>
                </a:solidFill>
                <a:effectLst/>
                <a:latin typeface="Avenir Light" panose="020B0402020203020204" pitchFamily="34" charset="0"/>
                <a:ea typeface="Calibri-Light"/>
                <a:cs typeface="Calibri-Light"/>
              </a:rPr>
              <a:t>All consulting and training materials are provided “as-is” and without any warranties; use of and/or reliance on these materials is at your own risk. Consulting and training materials may not be reproduced, used, or sold in whole or in part, in any manner, without written consent or license. This is publicly available information shared as requested and does not in any way constitute investment, legal or medical advice and is used at the recipient’s discretion. </a:t>
            </a:r>
            <a:br>
              <a:rPr lang="en-US" dirty="0">
                <a:solidFill>
                  <a:schemeClr val="accent5">
                    <a:lumMod val="40000"/>
                    <a:lumOff val="60000"/>
                  </a:schemeClr>
                </a:solidFill>
                <a:effectLst/>
                <a:latin typeface="Avenir Light" panose="020B0402020203020204" pitchFamily="34" charset="0"/>
                <a:ea typeface="Calibri-Light"/>
                <a:cs typeface="Calibri-Light"/>
              </a:rPr>
            </a:br>
            <a:r>
              <a:rPr lang="en-US" dirty="0">
                <a:solidFill>
                  <a:schemeClr val="accent5">
                    <a:lumMod val="40000"/>
                    <a:lumOff val="60000"/>
                  </a:schemeClr>
                </a:solidFill>
                <a:effectLst/>
                <a:latin typeface="Avenir Light" panose="020B0402020203020204" pitchFamily="34" charset="0"/>
                <a:ea typeface="Calibri-Light"/>
                <a:cs typeface="Calibri-Light"/>
              </a:rPr>
              <a:t> </a:t>
            </a:r>
            <a:br>
              <a:rPr lang="en-US" dirty="0">
                <a:solidFill>
                  <a:schemeClr val="accent5">
                    <a:lumMod val="40000"/>
                    <a:lumOff val="60000"/>
                  </a:schemeClr>
                </a:solidFill>
                <a:effectLst/>
                <a:latin typeface="Avenir Light" panose="020B0402020203020204" pitchFamily="34" charset="0"/>
                <a:ea typeface="Calibri-Light"/>
                <a:cs typeface="Calibri-Light"/>
              </a:rPr>
            </a:br>
            <a:endParaRPr kumimoji="0" lang="en-US" dirty="0">
              <a:solidFill>
                <a:schemeClr val="accent5">
                  <a:lumMod val="40000"/>
                  <a:lumOff val="60000"/>
                </a:schemeClr>
              </a:solidFill>
              <a:latin typeface="Avenir Light" panose="020B0402020203020204" pitchFamily="34" charset="0"/>
            </a:endParaRPr>
          </a:p>
        </p:txBody>
      </p:sp>
    </p:spTree>
    <p:extLst>
      <p:ext uri="{BB962C8B-B14F-4D97-AF65-F5344CB8AC3E}">
        <p14:creationId xmlns:p14="http://schemas.microsoft.com/office/powerpoint/2010/main" val="669775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228600" y="228600"/>
            <a:ext cx="8322733" cy="883271"/>
          </a:xfrm>
          <a:prstGeom prst="rect">
            <a:avLst/>
          </a:prstGeom>
        </p:spPr>
        <p:txBody>
          <a:bodyPr anchor="b">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r>
              <a:rPr lang="en-US" dirty="0">
                <a:solidFill>
                  <a:schemeClr val="accent2"/>
                </a:solidFill>
              </a:rPr>
              <a:t>EVENT DRIVEN BEAR MARKETS</a:t>
            </a:r>
          </a:p>
        </p:txBody>
      </p:sp>
      <p:sp>
        <p:nvSpPr>
          <p:cNvPr id="7" name="TextBox 6"/>
          <p:cNvSpPr txBox="1"/>
          <p:nvPr/>
        </p:nvSpPr>
        <p:spPr>
          <a:xfrm>
            <a:off x="152399" y="1682438"/>
            <a:ext cx="2819401" cy="2923877"/>
          </a:xfrm>
          <a:prstGeom prst="rect">
            <a:avLst/>
          </a:prstGeom>
          <a:noFill/>
        </p:spPr>
        <p:txBody>
          <a:bodyPr wrap="square" rtlCol="0">
            <a:spAutoFit/>
          </a:bodyPr>
          <a:lstStyle/>
          <a:p>
            <a:r>
              <a:rPr lang="en-US" sz="1600" b="1" u="sng" dirty="0"/>
              <a:t>Historical Perspective:  </a:t>
            </a:r>
          </a:p>
          <a:p>
            <a:pPr marL="285750" indent="-285750">
              <a:buFont typeface="Arial" panose="020B0604020202020204" pitchFamily="34" charset="0"/>
              <a:buChar char="•"/>
            </a:pPr>
            <a:r>
              <a:rPr lang="en-US" sz="1400" dirty="0"/>
              <a:t>In the six prior event driven bear markets, the average decline was -22% &amp; average return 6 months after the trough was +21%.</a:t>
            </a:r>
          </a:p>
          <a:p>
            <a:pPr marL="285750" indent="-285750">
              <a:buFont typeface="Arial" panose="020B0604020202020204" pitchFamily="34" charset="0"/>
              <a:buChar char="•"/>
            </a:pPr>
            <a:r>
              <a:rPr lang="en-US" sz="1400" dirty="0"/>
              <a:t>The current correction is roughly -30% and occurred in less than one month. </a:t>
            </a:r>
          </a:p>
          <a:p>
            <a:pPr marL="285750" indent="-285750">
              <a:buFont typeface="Arial" panose="020B0604020202020204" pitchFamily="34" charset="0"/>
              <a:buChar char="•"/>
            </a:pPr>
            <a:r>
              <a:rPr lang="en-US" sz="1400" dirty="0"/>
              <a:t>Average declines for event driven tend to be less than average, but importantly, average length and average time to recover are much shorter.  </a:t>
            </a:r>
          </a:p>
        </p:txBody>
      </p:sp>
      <p:pic>
        <p:nvPicPr>
          <p:cNvPr id="2" name="Picture 1"/>
          <p:cNvPicPr>
            <a:picLocks noChangeAspect="1"/>
          </p:cNvPicPr>
          <p:nvPr/>
        </p:nvPicPr>
        <p:blipFill>
          <a:blip r:embed="rId3"/>
          <a:stretch>
            <a:fillRect/>
          </a:stretch>
        </p:blipFill>
        <p:spPr>
          <a:xfrm>
            <a:off x="304800" y="4580936"/>
            <a:ext cx="8451320" cy="2200864"/>
          </a:xfrm>
          <a:prstGeom prst="rect">
            <a:avLst/>
          </a:prstGeom>
        </p:spPr>
      </p:pic>
      <p:pic>
        <p:nvPicPr>
          <p:cNvPr id="3" name="Picture 2"/>
          <p:cNvPicPr>
            <a:picLocks noChangeAspect="1"/>
          </p:cNvPicPr>
          <p:nvPr/>
        </p:nvPicPr>
        <p:blipFill>
          <a:blip r:embed="rId4"/>
          <a:stretch>
            <a:fillRect/>
          </a:stretch>
        </p:blipFill>
        <p:spPr>
          <a:xfrm>
            <a:off x="3070996" y="2209800"/>
            <a:ext cx="5904370" cy="1981200"/>
          </a:xfrm>
          <a:prstGeom prst="rect">
            <a:avLst/>
          </a:prstGeom>
        </p:spPr>
      </p:pic>
      <p:sp>
        <p:nvSpPr>
          <p:cNvPr id="10" name="Title 1">
            <a:extLst>
              <a:ext uri="{FF2B5EF4-FFF2-40B4-BE49-F238E27FC236}">
                <a16:creationId xmlns:a16="http://schemas.microsoft.com/office/drawing/2014/main" id="{AD662AA3-6320-4221-B901-E1E26070DCA4}"/>
              </a:ext>
            </a:extLst>
          </p:cNvPr>
          <p:cNvSpPr>
            <a:spLocks noGrp="1"/>
          </p:cNvSpPr>
          <p:nvPr>
            <p:ph type="title" hasCustomPrompt="1"/>
          </p:nvPr>
        </p:nvSpPr>
        <p:spPr>
          <a:xfrm rot="20967529">
            <a:off x="503480" y="2275632"/>
            <a:ext cx="8465602" cy="2693214"/>
          </a:xfrm>
        </p:spPr>
        <p:txBody>
          <a:bodyPr>
            <a:noAutofit/>
          </a:bodyPr>
          <a:lstStyle>
            <a:lvl1pPr>
              <a:defRPr lang="en-US" sz="1000" smtClean="0">
                <a:effectLst/>
              </a:defRPr>
            </a:lvl1pPr>
          </a:lstStyle>
          <a:p>
            <a:pPr algn="just"/>
            <a:br>
              <a:rPr kumimoji="0" lang="en-US" dirty="0">
                <a:solidFill>
                  <a:schemeClr val="accent5">
                    <a:lumMod val="40000"/>
                    <a:lumOff val="60000"/>
                  </a:schemeClr>
                </a:solidFill>
                <a:latin typeface="Avenir Light" panose="020B0402020203020204" pitchFamily="34" charset="0"/>
              </a:rPr>
            </a:br>
            <a:r>
              <a:rPr kumimoji="0" lang="en-US" sz="4800" dirty="0">
                <a:solidFill>
                  <a:schemeClr val="accent5">
                    <a:lumMod val="60000"/>
                    <a:lumOff val="40000"/>
                  </a:schemeClr>
                </a:solidFill>
                <a:latin typeface="Avenir Light" panose="020B0402020203020204" pitchFamily="34" charset="0"/>
              </a:rPr>
              <a:t>REFERENCE MATERIAL ONLY </a:t>
            </a:r>
            <a:br>
              <a:rPr kumimoji="0" lang="en-US" dirty="0">
                <a:solidFill>
                  <a:schemeClr val="accent5">
                    <a:lumMod val="60000"/>
                    <a:lumOff val="40000"/>
                  </a:schemeClr>
                </a:solidFill>
                <a:latin typeface="Avenir Light" panose="020B0402020203020204" pitchFamily="34" charset="0"/>
              </a:rPr>
            </a:br>
            <a:r>
              <a:rPr lang="en-US" sz="900" dirty="0">
                <a:solidFill>
                  <a:schemeClr val="accent5">
                    <a:lumMod val="60000"/>
                    <a:lumOff val="40000"/>
                  </a:schemeClr>
                </a:solidFill>
                <a:effectLst/>
                <a:latin typeface="Avenir Light" panose="020B0402020203020204" pitchFamily="34" charset="0"/>
                <a:ea typeface="Calibri-Light"/>
                <a:cs typeface="Calibri-Light"/>
              </a:rPr>
              <a:t>All consulting and training materials are provided “as-is” and without any warranties; use of and/or reliance on these materials is at your own risk. Consulting and training materials may not be reproduced, used, or sold in whole or in part, in any manner, without written consent or license. This is publicly available information shared as requested and does not in any way constitute investment, legal or medical advice and is used at the recipient’s discretion. </a:t>
            </a:r>
            <a:br>
              <a:rPr lang="en-US" dirty="0">
                <a:solidFill>
                  <a:schemeClr val="accent5">
                    <a:lumMod val="40000"/>
                    <a:lumOff val="60000"/>
                  </a:schemeClr>
                </a:solidFill>
                <a:effectLst/>
                <a:latin typeface="Avenir Light" panose="020B0402020203020204" pitchFamily="34" charset="0"/>
                <a:ea typeface="Calibri-Light"/>
                <a:cs typeface="Calibri-Light"/>
              </a:rPr>
            </a:br>
            <a:r>
              <a:rPr lang="en-US" dirty="0">
                <a:solidFill>
                  <a:schemeClr val="accent5">
                    <a:lumMod val="40000"/>
                    <a:lumOff val="60000"/>
                  </a:schemeClr>
                </a:solidFill>
                <a:effectLst/>
                <a:latin typeface="Avenir Light" panose="020B0402020203020204" pitchFamily="34" charset="0"/>
                <a:ea typeface="Calibri-Light"/>
                <a:cs typeface="Calibri-Light"/>
              </a:rPr>
              <a:t> </a:t>
            </a:r>
            <a:br>
              <a:rPr lang="en-US" dirty="0">
                <a:solidFill>
                  <a:schemeClr val="accent5">
                    <a:lumMod val="40000"/>
                    <a:lumOff val="60000"/>
                  </a:schemeClr>
                </a:solidFill>
                <a:effectLst/>
                <a:latin typeface="Avenir Light" panose="020B0402020203020204" pitchFamily="34" charset="0"/>
                <a:ea typeface="Calibri-Light"/>
                <a:cs typeface="Calibri-Light"/>
              </a:rPr>
            </a:br>
            <a:endParaRPr kumimoji="0" lang="en-US" dirty="0">
              <a:solidFill>
                <a:schemeClr val="accent5">
                  <a:lumMod val="40000"/>
                  <a:lumOff val="60000"/>
                </a:schemeClr>
              </a:solidFill>
              <a:latin typeface="Avenir Light" panose="020B0402020203020204" pitchFamily="34" charset="0"/>
            </a:endParaRPr>
          </a:p>
        </p:txBody>
      </p:sp>
    </p:spTree>
    <p:extLst>
      <p:ext uri="{BB962C8B-B14F-4D97-AF65-F5344CB8AC3E}">
        <p14:creationId xmlns:p14="http://schemas.microsoft.com/office/powerpoint/2010/main" val="2588997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228600" y="228600"/>
            <a:ext cx="8322733" cy="883271"/>
          </a:xfrm>
          <a:prstGeom prst="rect">
            <a:avLst/>
          </a:prstGeom>
        </p:spPr>
        <p:txBody>
          <a:bodyPr anchor="b">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r>
              <a:rPr lang="en-US" dirty="0">
                <a:solidFill>
                  <a:schemeClr val="accent2"/>
                </a:solidFill>
              </a:rPr>
              <a:t>INVESTMENT FORECASTS</a:t>
            </a:r>
          </a:p>
        </p:txBody>
      </p:sp>
      <p:sp>
        <p:nvSpPr>
          <p:cNvPr id="7" name="TextBox 6"/>
          <p:cNvSpPr txBox="1"/>
          <p:nvPr/>
        </p:nvSpPr>
        <p:spPr>
          <a:xfrm>
            <a:off x="152399" y="1682438"/>
            <a:ext cx="5181601" cy="2492990"/>
          </a:xfrm>
          <a:prstGeom prst="rect">
            <a:avLst/>
          </a:prstGeom>
          <a:noFill/>
        </p:spPr>
        <p:txBody>
          <a:bodyPr wrap="square" rtlCol="0">
            <a:spAutoFit/>
          </a:bodyPr>
          <a:lstStyle/>
          <a:p>
            <a:r>
              <a:rPr lang="en-US" sz="1600" b="1" u="sng" dirty="0"/>
              <a:t>Quick Facts:  </a:t>
            </a:r>
          </a:p>
          <a:p>
            <a:pPr marL="285750" indent="-285750">
              <a:buFont typeface="Arial" panose="020B0604020202020204" pitchFamily="34" charset="0"/>
              <a:buChar char="•"/>
            </a:pPr>
            <a:r>
              <a:rPr lang="en-US" sz="1400" dirty="0"/>
              <a:t>Goldman maintains their downside forecast of ~2,000 on the S&amp;P 500 over the next 3 months.   </a:t>
            </a:r>
          </a:p>
          <a:p>
            <a:pPr marL="285750" indent="-285750">
              <a:buFont typeface="Arial" panose="020B0604020202020204" pitchFamily="34" charset="0"/>
              <a:buChar char="•"/>
            </a:pPr>
            <a:r>
              <a:rPr lang="en-US" sz="1400" dirty="0"/>
              <a:t>Goldman also maintains their year end target of 3,200 indicating a potential trough to year end return of +60%.   </a:t>
            </a:r>
          </a:p>
          <a:p>
            <a:pPr marL="285750" indent="-285750">
              <a:buFont typeface="Arial" panose="020B0604020202020204" pitchFamily="34" charset="0"/>
              <a:buChar char="•"/>
            </a:pPr>
            <a:r>
              <a:rPr lang="en-US" sz="1400" dirty="0"/>
              <a:t>The average peak to trough decline in a bear market over the previous 11 recessions has been -30%. The subsequent 6 month return after the trough has been +26%</a:t>
            </a:r>
          </a:p>
          <a:p>
            <a:pPr marL="285750" indent="-285750">
              <a:buFont typeface="Arial" panose="020B0604020202020204" pitchFamily="34" charset="0"/>
              <a:buChar char="•"/>
            </a:pPr>
            <a:r>
              <a:rPr lang="en-US" sz="1400" dirty="0"/>
              <a:t>If Goldman’s 2020 forecasts prove accurate, the peak to trough decline of the S&amp;P 500 will be -41% and the trough to peak rally will be approximately +60%.  </a:t>
            </a:r>
          </a:p>
        </p:txBody>
      </p:sp>
      <p:pic>
        <p:nvPicPr>
          <p:cNvPr id="8" name="Picture 7"/>
          <p:cNvPicPr>
            <a:picLocks noChangeAspect="1"/>
          </p:cNvPicPr>
          <p:nvPr/>
        </p:nvPicPr>
        <p:blipFill>
          <a:blip r:embed="rId3"/>
          <a:stretch>
            <a:fillRect/>
          </a:stretch>
        </p:blipFill>
        <p:spPr>
          <a:xfrm>
            <a:off x="647699" y="4197868"/>
            <a:ext cx="4191000" cy="2527666"/>
          </a:xfrm>
          <a:prstGeom prst="rect">
            <a:avLst/>
          </a:prstGeom>
        </p:spPr>
      </p:pic>
      <p:pic>
        <p:nvPicPr>
          <p:cNvPr id="9" name="Picture 8"/>
          <p:cNvPicPr>
            <a:picLocks noChangeAspect="1"/>
          </p:cNvPicPr>
          <p:nvPr/>
        </p:nvPicPr>
        <p:blipFill>
          <a:blip r:embed="rId4"/>
          <a:stretch>
            <a:fillRect/>
          </a:stretch>
        </p:blipFill>
        <p:spPr>
          <a:xfrm>
            <a:off x="5136958" y="4085337"/>
            <a:ext cx="3505200" cy="2640197"/>
          </a:xfrm>
          <a:prstGeom prst="rect">
            <a:avLst/>
          </a:prstGeom>
        </p:spPr>
      </p:pic>
      <p:pic>
        <p:nvPicPr>
          <p:cNvPr id="10" name="Picture 9"/>
          <p:cNvPicPr>
            <a:picLocks noChangeAspect="1"/>
          </p:cNvPicPr>
          <p:nvPr/>
        </p:nvPicPr>
        <p:blipFill>
          <a:blip r:embed="rId5"/>
          <a:stretch>
            <a:fillRect/>
          </a:stretch>
        </p:blipFill>
        <p:spPr>
          <a:xfrm>
            <a:off x="5368636" y="1597022"/>
            <a:ext cx="3358283" cy="2541403"/>
          </a:xfrm>
          <a:prstGeom prst="rect">
            <a:avLst/>
          </a:prstGeom>
        </p:spPr>
      </p:pic>
      <p:sp>
        <p:nvSpPr>
          <p:cNvPr id="13" name="Title 1">
            <a:extLst>
              <a:ext uri="{FF2B5EF4-FFF2-40B4-BE49-F238E27FC236}">
                <a16:creationId xmlns:a16="http://schemas.microsoft.com/office/drawing/2014/main" id="{10D63289-942B-4359-A693-80032E4C9AAB}"/>
              </a:ext>
            </a:extLst>
          </p:cNvPr>
          <p:cNvSpPr>
            <a:spLocks noGrp="1"/>
          </p:cNvSpPr>
          <p:nvPr>
            <p:ph type="title" hasCustomPrompt="1"/>
          </p:nvPr>
        </p:nvSpPr>
        <p:spPr>
          <a:xfrm rot="20967529">
            <a:off x="503480" y="2275632"/>
            <a:ext cx="8465602" cy="2693214"/>
          </a:xfrm>
        </p:spPr>
        <p:txBody>
          <a:bodyPr>
            <a:noAutofit/>
          </a:bodyPr>
          <a:lstStyle>
            <a:lvl1pPr>
              <a:defRPr lang="en-US" sz="1000" smtClean="0">
                <a:effectLst/>
              </a:defRPr>
            </a:lvl1pPr>
          </a:lstStyle>
          <a:p>
            <a:pPr algn="just"/>
            <a:br>
              <a:rPr kumimoji="0" lang="en-US" dirty="0">
                <a:solidFill>
                  <a:schemeClr val="accent5">
                    <a:lumMod val="40000"/>
                    <a:lumOff val="60000"/>
                  </a:schemeClr>
                </a:solidFill>
                <a:latin typeface="Avenir Light" panose="020B0402020203020204" pitchFamily="34" charset="0"/>
              </a:rPr>
            </a:br>
            <a:r>
              <a:rPr kumimoji="0" lang="en-US" sz="4800" dirty="0">
                <a:solidFill>
                  <a:schemeClr val="accent5">
                    <a:lumMod val="60000"/>
                    <a:lumOff val="40000"/>
                  </a:schemeClr>
                </a:solidFill>
                <a:latin typeface="Avenir Light" panose="020B0402020203020204" pitchFamily="34" charset="0"/>
              </a:rPr>
              <a:t>REFERENCE MATERIAL ONLY </a:t>
            </a:r>
            <a:br>
              <a:rPr kumimoji="0" lang="en-US" dirty="0">
                <a:solidFill>
                  <a:schemeClr val="accent5">
                    <a:lumMod val="60000"/>
                    <a:lumOff val="40000"/>
                  </a:schemeClr>
                </a:solidFill>
                <a:latin typeface="Avenir Light" panose="020B0402020203020204" pitchFamily="34" charset="0"/>
              </a:rPr>
            </a:br>
            <a:r>
              <a:rPr lang="en-US" sz="900" dirty="0">
                <a:solidFill>
                  <a:schemeClr val="accent5">
                    <a:lumMod val="60000"/>
                    <a:lumOff val="40000"/>
                  </a:schemeClr>
                </a:solidFill>
                <a:effectLst/>
                <a:latin typeface="Avenir Light" panose="020B0402020203020204" pitchFamily="34" charset="0"/>
                <a:ea typeface="Calibri-Light"/>
                <a:cs typeface="Calibri-Light"/>
              </a:rPr>
              <a:t>All consulting and training materials are provided “as-is” and without any warranties; use of and/or reliance on these materials is at your own risk. Consulting and training materials may not be reproduced, used, or sold in whole or in part, in any manner, without written consent or license. This is publicly available information shared as requested and does not in any way constitute investment, legal or medical advice and is used at the recipient’s discretion. </a:t>
            </a:r>
            <a:br>
              <a:rPr lang="en-US" dirty="0">
                <a:solidFill>
                  <a:schemeClr val="accent5">
                    <a:lumMod val="40000"/>
                    <a:lumOff val="60000"/>
                  </a:schemeClr>
                </a:solidFill>
                <a:effectLst/>
                <a:latin typeface="Avenir Light" panose="020B0402020203020204" pitchFamily="34" charset="0"/>
                <a:ea typeface="Calibri-Light"/>
                <a:cs typeface="Calibri-Light"/>
              </a:rPr>
            </a:br>
            <a:r>
              <a:rPr lang="en-US" dirty="0">
                <a:solidFill>
                  <a:schemeClr val="accent5">
                    <a:lumMod val="40000"/>
                    <a:lumOff val="60000"/>
                  </a:schemeClr>
                </a:solidFill>
                <a:effectLst/>
                <a:latin typeface="Avenir Light" panose="020B0402020203020204" pitchFamily="34" charset="0"/>
                <a:ea typeface="Calibri-Light"/>
                <a:cs typeface="Calibri-Light"/>
              </a:rPr>
              <a:t> </a:t>
            </a:r>
            <a:br>
              <a:rPr lang="en-US" dirty="0">
                <a:solidFill>
                  <a:schemeClr val="accent5">
                    <a:lumMod val="40000"/>
                    <a:lumOff val="60000"/>
                  </a:schemeClr>
                </a:solidFill>
                <a:effectLst/>
                <a:latin typeface="Avenir Light" panose="020B0402020203020204" pitchFamily="34" charset="0"/>
                <a:ea typeface="Calibri-Light"/>
                <a:cs typeface="Calibri-Light"/>
              </a:rPr>
            </a:br>
            <a:endParaRPr kumimoji="0" lang="en-US" dirty="0">
              <a:solidFill>
                <a:schemeClr val="accent5">
                  <a:lumMod val="40000"/>
                  <a:lumOff val="60000"/>
                </a:schemeClr>
              </a:solidFill>
              <a:latin typeface="Avenir Light" panose="020B0402020203020204" pitchFamily="34" charset="0"/>
            </a:endParaRPr>
          </a:p>
        </p:txBody>
      </p:sp>
    </p:spTree>
    <p:extLst>
      <p:ext uri="{BB962C8B-B14F-4D97-AF65-F5344CB8AC3E}">
        <p14:creationId xmlns:p14="http://schemas.microsoft.com/office/powerpoint/2010/main" val="529963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mage0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50708"/>
            <a:ext cx="8780281" cy="6402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1">
            <a:extLst>
              <a:ext uri="{FF2B5EF4-FFF2-40B4-BE49-F238E27FC236}">
                <a16:creationId xmlns:a16="http://schemas.microsoft.com/office/drawing/2014/main" id="{D1D02263-1D75-47EA-A901-3962CC813DE1}"/>
              </a:ext>
            </a:extLst>
          </p:cNvPr>
          <p:cNvSpPr txBox="1">
            <a:spLocks/>
          </p:cNvSpPr>
          <p:nvPr/>
        </p:nvSpPr>
        <p:spPr>
          <a:xfrm rot="20967529">
            <a:off x="503480" y="2275632"/>
            <a:ext cx="8465602" cy="2693214"/>
          </a:xfrm>
          <a:prstGeom prst="rect">
            <a:avLst/>
          </a:prstGeom>
        </p:spPr>
        <p:txBody>
          <a:bodyPr>
            <a:noAutofit/>
          </a:bodyPr>
          <a:lstStyle>
            <a:lvl1pPr algn="l" rtl="0" eaLnBrk="1" latinLnBrk="0" hangingPunct="1">
              <a:spcBef>
                <a:spcPct val="0"/>
              </a:spcBef>
              <a:buNone/>
              <a:defRPr kumimoji="0" lang="en-US" sz="1000" kern="1200" smtClean="0">
                <a:solidFill>
                  <a:schemeClr val="bg1">
                    <a:lumMod val="85000"/>
                  </a:schemeClr>
                </a:solidFill>
                <a:effectLst/>
                <a:latin typeface="+mj-lt"/>
                <a:ea typeface="+mj-ea"/>
                <a:cs typeface="+mj-cs"/>
              </a:defRPr>
            </a:lvl1pPr>
          </a:lstStyle>
          <a:p>
            <a:pPr algn="just"/>
            <a:br>
              <a:rPr lang="en-US">
                <a:solidFill>
                  <a:schemeClr val="accent5">
                    <a:lumMod val="40000"/>
                    <a:lumOff val="60000"/>
                  </a:schemeClr>
                </a:solidFill>
                <a:latin typeface="Avenir Light" panose="020B0402020203020204" pitchFamily="34" charset="0"/>
              </a:rPr>
            </a:br>
            <a:r>
              <a:rPr lang="en-US" sz="4800">
                <a:solidFill>
                  <a:schemeClr val="accent5">
                    <a:lumMod val="60000"/>
                    <a:lumOff val="40000"/>
                  </a:schemeClr>
                </a:solidFill>
                <a:latin typeface="Avenir Light" panose="020B0402020203020204" pitchFamily="34" charset="0"/>
              </a:rPr>
              <a:t>REFERENCE MATERIAL ONLY </a:t>
            </a:r>
            <a:br>
              <a:rPr lang="en-US">
                <a:solidFill>
                  <a:schemeClr val="accent5">
                    <a:lumMod val="60000"/>
                    <a:lumOff val="40000"/>
                  </a:schemeClr>
                </a:solidFill>
                <a:latin typeface="Avenir Light" panose="020B0402020203020204" pitchFamily="34" charset="0"/>
              </a:rPr>
            </a:br>
            <a:r>
              <a:rPr lang="en-US" sz="900">
                <a:solidFill>
                  <a:schemeClr val="accent5">
                    <a:lumMod val="60000"/>
                    <a:lumOff val="40000"/>
                  </a:schemeClr>
                </a:solidFill>
                <a:latin typeface="Avenir Light" panose="020B0402020203020204" pitchFamily="34" charset="0"/>
                <a:ea typeface="Calibri-Light"/>
                <a:cs typeface="Calibri-Light"/>
              </a:rPr>
              <a:t>All consulting and training materials are provided “as-is” and without any warranties; use of and/or reliance on these materials is at your own risk. Consulting and training materials may not be reproduced, used, or sold in whole or in part, in any manner, without written consent or license. This is publicly available information shared as requested and does not in any way constitute investment, legal or medical advice and is used at the recipient’s discretion. </a:t>
            </a:r>
            <a:br>
              <a:rPr lang="en-US">
                <a:solidFill>
                  <a:schemeClr val="accent5">
                    <a:lumMod val="40000"/>
                    <a:lumOff val="60000"/>
                  </a:schemeClr>
                </a:solidFill>
                <a:latin typeface="Avenir Light" panose="020B0402020203020204" pitchFamily="34" charset="0"/>
                <a:ea typeface="Calibri-Light"/>
                <a:cs typeface="Calibri-Light"/>
              </a:rPr>
            </a:br>
            <a:r>
              <a:rPr lang="en-US">
                <a:solidFill>
                  <a:schemeClr val="accent5">
                    <a:lumMod val="40000"/>
                    <a:lumOff val="60000"/>
                  </a:schemeClr>
                </a:solidFill>
                <a:latin typeface="Avenir Light" panose="020B0402020203020204" pitchFamily="34" charset="0"/>
                <a:ea typeface="Calibri-Light"/>
                <a:cs typeface="Calibri-Light"/>
              </a:rPr>
              <a:t> </a:t>
            </a:r>
            <a:br>
              <a:rPr lang="en-US">
                <a:solidFill>
                  <a:schemeClr val="accent5">
                    <a:lumMod val="40000"/>
                    <a:lumOff val="60000"/>
                  </a:schemeClr>
                </a:solidFill>
                <a:latin typeface="Avenir Light" panose="020B0402020203020204" pitchFamily="34" charset="0"/>
                <a:ea typeface="Calibri-Light"/>
                <a:cs typeface="Calibri-Light"/>
              </a:rPr>
            </a:br>
            <a:endParaRPr lang="en-US" dirty="0">
              <a:solidFill>
                <a:schemeClr val="accent5">
                  <a:lumMod val="40000"/>
                  <a:lumOff val="60000"/>
                </a:schemeClr>
              </a:solidFill>
              <a:latin typeface="Avenir Light" panose="020B0402020203020204" pitchFamily="34" charset="0"/>
            </a:endParaRPr>
          </a:p>
        </p:txBody>
      </p:sp>
    </p:spTree>
    <p:extLst>
      <p:ext uri="{BB962C8B-B14F-4D97-AF65-F5344CB8AC3E}">
        <p14:creationId xmlns:p14="http://schemas.microsoft.com/office/powerpoint/2010/main" val="203723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image00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066800"/>
            <a:ext cx="8839199" cy="4755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1">
            <a:extLst>
              <a:ext uri="{FF2B5EF4-FFF2-40B4-BE49-F238E27FC236}">
                <a16:creationId xmlns:a16="http://schemas.microsoft.com/office/drawing/2014/main" id="{BB57749B-E1C9-4E6C-8AA5-E45052F63E42}"/>
              </a:ext>
            </a:extLst>
          </p:cNvPr>
          <p:cNvSpPr txBox="1">
            <a:spLocks/>
          </p:cNvSpPr>
          <p:nvPr/>
        </p:nvSpPr>
        <p:spPr>
          <a:xfrm rot="20967529">
            <a:off x="503480" y="2275632"/>
            <a:ext cx="8465602" cy="2693214"/>
          </a:xfrm>
          <a:prstGeom prst="rect">
            <a:avLst/>
          </a:prstGeom>
        </p:spPr>
        <p:txBody>
          <a:bodyPr>
            <a:noAutofit/>
          </a:bodyPr>
          <a:lstStyle>
            <a:lvl1pPr algn="l" rtl="0" eaLnBrk="1" latinLnBrk="0" hangingPunct="1">
              <a:spcBef>
                <a:spcPct val="0"/>
              </a:spcBef>
              <a:buNone/>
              <a:defRPr kumimoji="0" lang="en-US" sz="1000" kern="1200" smtClean="0">
                <a:solidFill>
                  <a:schemeClr val="bg1">
                    <a:lumMod val="85000"/>
                  </a:schemeClr>
                </a:solidFill>
                <a:effectLst/>
                <a:latin typeface="+mj-lt"/>
                <a:ea typeface="+mj-ea"/>
                <a:cs typeface="+mj-cs"/>
              </a:defRPr>
            </a:lvl1pPr>
          </a:lstStyle>
          <a:p>
            <a:pPr algn="just"/>
            <a:br>
              <a:rPr lang="en-US">
                <a:solidFill>
                  <a:schemeClr val="accent5">
                    <a:lumMod val="40000"/>
                    <a:lumOff val="60000"/>
                  </a:schemeClr>
                </a:solidFill>
                <a:latin typeface="Avenir Light" panose="020B0402020203020204" pitchFamily="34" charset="0"/>
              </a:rPr>
            </a:br>
            <a:r>
              <a:rPr lang="en-US" sz="4800">
                <a:solidFill>
                  <a:schemeClr val="accent5">
                    <a:lumMod val="60000"/>
                    <a:lumOff val="40000"/>
                  </a:schemeClr>
                </a:solidFill>
                <a:latin typeface="Avenir Light" panose="020B0402020203020204" pitchFamily="34" charset="0"/>
              </a:rPr>
              <a:t>REFERENCE MATERIAL ONLY </a:t>
            </a:r>
            <a:br>
              <a:rPr lang="en-US">
                <a:solidFill>
                  <a:schemeClr val="accent5">
                    <a:lumMod val="60000"/>
                    <a:lumOff val="40000"/>
                  </a:schemeClr>
                </a:solidFill>
                <a:latin typeface="Avenir Light" panose="020B0402020203020204" pitchFamily="34" charset="0"/>
              </a:rPr>
            </a:br>
            <a:r>
              <a:rPr lang="en-US" sz="900">
                <a:solidFill>
                  <a:schemeClr val="accent5">
                    <a:lumMod val="60000"/>
                    <a:lumOff val="40000"/>
                  </a:schemeClr>
                </a:solidFill>
                <a:latin typeface="Avenir Light" panose="020B0402020203020204" pitchFamily="34" charset="0"/>
                <a:ea typeface="Calibri-Light"/>
                <a:cs typeface="Calibri-Light"/>
              </a:rPr>
              <a:t>All consulting and training materials are provided “as-is” and without any warranties; use of and/or reliance on these materials is at your own risk. Consulting and training materials may not be reproduced, used, or sold in whole or in part, in any manner, without written consent or license. This is publicly available information shared as requested and does not in any way constitute investment, legal or medical advice and is used at the recipient’s discretion. </a:t>
            </a:r>
            <a:br>
              <a:rPr lang="en-US">
                <a:solidFill>
                  <a:schemeClr val="accent5">
                    <a:lumMod val="40000"/>
                    <a:lumOff val="60000"/>
                  </a:schemeClr>
                </a:solidFill>
                <a:latin typeface="Avenir Light" panose="020B0402020203020204" pitchFamily="34" charset="0"/>
                <a:ea typeface="Calibri-Light"/>
                <a:cs typeface="Calibri-Light"/>
              </a:rPr>
            </a:br>
            <a:r>
              <a:rPr lang="en-US">
                <a:solidFill>
                  <a:schemeClr val="accent5">
                    <a:lumMod val="40000"/>
                    <a:lumOff val="60000"/>
                  </a:schemeClr>
                </a:solidFill>
                <a:latin typeface="Avenir Light" panose="020B0402020203020204" pitchFamily="34" charset="0"/>
                <a:ea typeface="Calibri-Light"/>
                <a:cs typeface="Calibri-Light"/>
              </a:rPr>
              <a:t> </a:t>
            </a:r>
            <a:br>
              <a:rPr lang="en-US">
                <a:solidFill>
                  <a:schemeClr val="accent5">
                    <a:lumMod val="40000"/>
                    <a:lumOff val="60000"/>
                  </a:schemeClr>
                </a:solidFill>
                <a:latin typeface="Avenir Light" panose="020B0402020203020204" pitchFamily="34" charset="0"/>
                <a:ea typeface="Calibri-Light"/>
                <a:cs typeface="Calibri-Light"/>
              </a:rPr>
            </a:br>
            <a:endParaRPr lang="en-US" dirty="0">
              <a:solidFill>
                <a:schemeClr val="accent5">
                  <a:lumMod val="40000"/>
                  <a:lumOff val="60000"/>
                </a:schemeClr>
              </a:solidFill>
              <a:latin typeface="Avenir Light" panose="020B0402020203020204" pitchFamily="34" charset="0"/>
            </a:endParaRPr>
          </a:p>
        </p:txBody>
      </p:sp>
    </p:spTree>
    <p:extLst>
      <p:ext uri="{BB962C8B-B14F-4D97-AF65-F5344CB8AC3E}">
        <p14:creationId xmlns:p14="http://schemas.microsoft.com/office/powerpoint/2010/main" val="1062076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descr="image0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838200"/>
            <a:ext cx="8837727" cy="5405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1">
            <a:extLst>
              <a:ext uri="{FF2B5EF4-FFF2-40B4-BE49-F238E27FC236}">
                <a16:creationId xmlns:a16="http://schemas.microsoft.com/office/drawing/2014/main" id="{CAAC8259-CA7F-40F3-B68A-A507F9F1B236}"/>
              </a:ext>
            </a:extLst>
          </p:cNvPr>
          <p:cNvSpPr txBox="1">
            <a:spLocks/>
          </p:cNvSpPr>
          <p:nvPr/>
        </p:nvSpPr>
        <p:spPr>
          <a:xfrm rot="20967529">
            <a:off x="503480" y="2275632"/>
            <a:ext cx="8465602" cy="2693214"/>
          </a:xfrm>
          <a:prstGeom prst="rect">
            <a:avLst/>
          </a:prstGeom>
        </p:spPr>
        <p:txBody>
          <a:bodyPr>
            <a:noAutofit/>
          </a:bodyPr>
          <a:lstStyle>
            <a:lvl1pPr algn="l" rtl="0" eaLnBrk="1" latinLnBrk="0" hangingPunct="1">
              <a:spcBef>
                <a:spcPct val="0"/>
              </a:spcBef>
              <a:buNone/>
              <a:defRPr kumimoji="0" lang="en-US" sz="1000" kern="1200" smtClean="0">
                <a:solidFill>
                  <a:schemeClr val="bg1">
                    <a:lumMod val="85000"/>
                  </a:schemeClr>
                </a:solidFill>
                <a:effectLst/>
                <a:latin typeface="+mj-lt"/>
                <a:ea typeface="+mj-ea"/>
                <a:cs typeface="+mj-cs"/>
              </a:defRPr>
            </a:lvl1pPr>
          </a:lstStyle>
          <a:p>
            <a:pPr algn="just"/>
            <a:br>
              <a:rPr lang="en-US">
                <a:solidFill>
                  <a:schemeClr val="accent5">
                    <a:lumMod val="40000"/>
                    <a:lumOff val="60000"/>
                  </a:schemeClr>
                </a:solidFill>
                <a:latin typeface="Avenir Light" panose="020B0402020203020204" pitchFamily="34" charset="0"/>
              </a:rPr>
            </a:br>
            <a:r>
              <a:rPr lang="en-US" sz="4800">
                <a:solidFill>
                  <a:schemeClr val="accent5">
                    <a:lumMod val="60000"/>
                    <a:lumOff val="40000"/>
                  </a:schemeClr>
                </a:solidFill>
                <a:latin typeface="Avenir Light" panose="020B0402020203020204" pitchFamily="34" charset="0"/>
              </a:rPr>
              <a:t>REFERENCE MATERIAL ONLY </a:t>
            </a:r>
            <a:br>
              <a:rPr lang="en-US">
                <a:solidFill>
                  <a:schemeClr val="accent5">
                    <a:lumMod val="60000"/>
                    <a:lumOff val="40000"/>
                  </a:schemeClr>
                </a:solidFill>
                <a:latin typeface="Avenir Light" panose="020B0402020203020204" pitchFamily="34" charset="0"/>
              </a:rPr>
            </a:br>
            <a:r>
              <a:rPr lang="en-US" sz="900">
                <a:solidFill>
                  <a:schemeClr val="accent5">
                    <a:lumMod val="60000"/>
                    <a:lumOff val="40000"/>
                  </a:schemeClr>
                </a:solidFill>
                <a:latin typeface="Avenir Light" panose="020B0402020203020204" pitchFamily="34" charset="0"/>
                <a:ea typeface="Calibri-Light"/>
                <a:cs typeface="Calibri-Light"/>
              </a:rPr>
              <a:t>All consulting and training materials are provided “as-is” and without any warranties; use of and/or reliance on these materials is at your own risk. Consulting and training materials may not be reproduced, used, or sold in whole or in part, in any manner, without written consent or license. This is publicly available information shared as requested and does not in any way constitute investment, legal or medical advice and is used at the recipient’s discretion. </a:t>
            </a:r>
            <a:br>
              <a:rPr lang="en-US">
                <a:solidFill>
                  <a:schemeClr val="accent5">
                    <a:lumMod val="40000"/>
                    <a:lumOff val="60000"/>
                  </a:schemeClr>
                </a:solidFill>
                <a:latin typeface="Avenir Light" panose="020B0402020203020204" pitchFamily="34" charset="0"/>
                <a:ea typeface="Calibri-Light"/>
                <a:cs typeface="Calibri-Light"/>
              </a:rPr>
            </a:br>
            <a:r>
              <a:rPr lang="en-US">
                <a:solidFill>
                  <a:schemeClr val="accent5">
                    <a:lumMod val="40000"/>
                    <a:lumOff val="60000"/>
                  </a:schemeClr>
                </a:solidFill>
                <a:latin typeface="Avenir Light" panose="020B0402020203020204" pitchFamily="34" charset="0"/>
                <a:ea typeface="Calibri-Light"/>
                <a:cs typeface="Calibri-Light"/>
              </a:rPr>
              <a:t> </a:t>
            </a:r>
            <a:br>
              <a:rPr lang="en-US">
                <a:solidFill>
                  <a:schemeClr val="accent5">
                    <a:lumMod val="40000"/>
                    <a:lumOff val="60000"/>
                  </a:schemeClr>
                </a:solidFill>
                <a:latin typeface="Avenir Light" panose="020B0402020203020204" pitchFamily="34" charset="0"/>
                <a:ea typeface="Calibri-Light"/>
                <a:cs typeface="Calibri-Light"/>
              </a:rPr>
            </a:br>
            <a:endParaRPr lang="en-US" dirty="0">
              <a:solidFill>
                <a:schemeClr val="accent5">
                  <a:lumMod val="40000"/>
                  <a:lumOff val="60000"/>
                </a:schemeClr>
              </a:solidFill>
              <a:latin typeface="Avenir Light" panose="020B0402020203020204" pitchFamily="34" charset="0"/>
            </a:endParaRPr>
          </a:p>
        </p:txBody>
      </p:sp>
    </p:spTree>
    <p:extLst>
      <p:ext uri="{BB962C8B-B14F-4D97-AF65-F5344CB8AC3E}">
        <p14:creationId xmlns:p14="http://schemas.microsoft.com/office/powerpoint/2010/main" val="23062677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lh4.googleusercontent.com/qjMsSE_sqlYYDpDhpcnsb-NZtlArwccXuP9wajPc4HAx_rqf2osUWRdMxUHsypAF1iYnVytgqH-NtDExfUdCFkgS7Brh4_Lc7BWKlbkyrNL3vcWmfC7TziIP_Utj0vq_ANk_QKa2Cf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219200"/>
            <a:ext cx="8382000" cy="4645026"/>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a:extLst>
              <a:ext uri="{FF2B5EF4-FFF2-40B4-BE49-F238E27FC236}">
                <a16:creationId xmlns:a16="http://schemas.microsoft.com/office/drawing/2014/main" id="{FDB0D255-F5D3-48EB-A85D-AE1090F931EC}"/>
              </a:ext>
            </a:extLst>
          </p:cNvPr>
          <p:cNvSpPr txBox="1">
            <a:spLocks/>
          </p:cNvSpPr>
          <p:nvPr/>
        </p:nvSpPr>
        <p:spPr>
          <a:xfrm rot="20967529">
            <a:off x="503480" y="2275632"/>
            <a:ext cx="8465602" cy="2693214"/>
          </a:xfrm>
          <a:prstGeom prst="rect">
            <a:avLst/>
          </a:prstGeom>
        </p:spPr>
        <p:txBody>
          <a:bodyPr>
            <a:noAutofit/>
          </a:bodyPr>
          <a:lstStyle>
            <a:lvl1pPr algn="l" rtl="0" eaLnBrk="1" latinLnBrk="0" hangingPunct="1">
              <a:spcBef>
                <a:spcPct val="0"/>
              </a:spcBef>
              <a:buNone/>
              <a:defRPr kumimoji="0" lang="en-US" sz="1000" kern="1200" smtClean="0">
                <a:solidFill>
                  <a:schemeClr val="bg1">
                    <a:lumMod val="85000"/>
                  </a:schemeClr>
                </a:solidFill>
                <a:effectLst/>
                <a:latin typeface="+mj-lt"/>
                <a:ea typeface="+mj-ea"/>
                <a:cs typeface="+mj-cs"/>
              </a:defRPr>
            </a:lvl1pPr>
          </a:lstStyle>
          <a:p>
            <a:pPr algn="just"/>
            <a:br>
              <a:rPr lang="en-US">
                <a:solidFill>
                  <a:schemeClr val="accent5">
                    <a:lumMod val="40000"/>
                    <a:lumOff val="60000"/>
                  </a:schemeClr>
                </a:solidFill>
                <a:latin typeface="Avenir Light" panose="020B0402020203020204" pitchFamily="34" charset="0"/>
              </a:rPr>
            </a:br>
            <a:r>
              <a:rPr lang="en-US" sz="4800">
                <a:solidFill>
                  <a:schemeClr val="accent5">
                    <a:lumMod val="60000"/>
                    <a:lumOff val="40000"/>
                  </a:schemeClr>
                </a:solidFill>
                <a:latin typeface="Avenir Light" panose="020B0402020203020204" pitchFamily="34" charset="0"/>
              </a:rPr>
              <a:t>REFERENCE MATERIAL ONLY </a:t>
            </a:r>
            <a:br>
              <a:rPr lang="en-US">
                <a:solidFill>
                  <a:schemeClr val="accent5">
                    <a:lumMod val="60000"/>
                    <a:lumOff val="40000"/>
                  </a:schemeClr>
                </a:solidFill>
                <a:latin typeface="Avenir Light" panose="020B0402020203020204" pitchFamily="34" charset="0"/>
              </a:rPr>
            </a:br>
            <a:r>
              <a:rPr lang="en-US" sz="900">
                <a:solidFill>
                  <a:schemeClr val="accent5">
                    <a:lumMod val="60000"/>
                    <a:lumOff val="40000"/>
                  </a:schemeClr>
                </a:solidFill>
                <a:latin typeface="Avenir Light" panose="020B0402020203020204" pitchFamily="34" charset="0"/>
                <a:ea typeface="Calibri-Light"/>
                <a:cs typeface="Calibri-Light"/>
              </a:rPr>
              <a:t>All consulting and training materials are provided “as-is” and without any warranties; use of and/or reliance on these materials is at your own risk. Consulting and training materials may not be reproduced, used, or sold in whole or in part, in any manner, without written consent or license. This is publicly available information shared as requested and does not in any way constitute investment, legal or medical advice and is used at the recipient’s discretion. </a:t>
            </a:r>
            <a:br>
              <a:rPr lang="en-US">
                <a:solidFill>
                  <a:schemeClr val="accent5">
                    <a:lumMod val="40000"/>
                    <a:lumOff val="60000"/>
                  </a:schemeClr>
                </a:solidFill>
                <a:latin typeface="Avenir Light" panose="020B0402020203020204" pitchFamily="34" charset="0"/>
                <a:ea typeface="Calibri-Light"/>
                <a:cs typeface="Calibri-Light"/>
              </a:rPr>
            </a:br>
            <a:r>
              <a:rPr lang="en-US">
                <a:solidFill>
                  <a:schemeClr val="accent5">
                    <a:lumMod val="40000"/>
                    <a:lumOff val="60000"/>
                  </a:schemeClr>
                </a:solidFill>
                <a:latin typeface="Avenir Light" panose="020B0402020203020204" pitchFamily="34" charset="0"/>
                <a:ea typeface="Calibri-Light"/>
                <a:cs typeface="Calibri-Light"/>
              </a:rPr>
              <a:t> </a:t>
            </a:r>
            <a:br>
              <a:rPr lang="en-US">
                <a:solidFill>
                  <a:schemeClr val="accent5">
                    <a:lumMod val="40000"/>
                    <a:lumOff val="60000"/>
                  </a:schemeClr>
                </a:solidFill>
                <a:latin typeface="Avenir Light" panose="020B0402020203020204" pitchFamily="34" charset="0"/>
                <a:ea typeface="Calibri-Light"/>
                <a:cs typeface="Calibri-Light"/>
              </a:rPr>
            </a:br>
            <a:endParaRPr lang="en-US" dirty="0">
              <a:solidFill>
                <a:schemeClr val="accent5">
                  <a:lumMod val="40000"/>
                  <a:lumOff val="60000"/>
                </a:schemeClr>
              </a:solidFill>
              <a:latin typeface="Avenir Light" panose="020B0402020203020204" pitchFamily="34" charset="0"/>
            </a:endParaRPr>
          </a:p>
        </p:txBody>
      </p:sp>
    </p:spTree>
    <p:extLst>
      <p:ext uri="{BB962C8B-B14F-4D97-AF65-F5344CB8AC3E}">
        <p14:creationId xmlns:p14="http://schemas.microsoft.com/office/powerpoint/2010/main" val="209034664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ission Wealth Color Pallette NEW">
      <a:dk1>
        <a:sysClr val="windowText" lastClr="000000"/>
      </a:dk1>
      <a:lt1>
        <a:srgbClr val="FFFFFF"/>
      </a:lt1>
      <a:dk2>
        <a:srgbClr val="FFFFFF"/>
      </a:dk2>
      <a:lt2>
        <a:srgbClr val="595959"/>
      </a:lt2>
      <a:accent1>
        <a:srgbClr val="D9D9D9"/>
      </a:accent1>
      <a:accent2>
        <a:srgbClr val="001B50"/>
      </a:accent2>
      <a:accent3>
        <a:srgbClr val="C9CCB3"/>
      </a:accent3>
      <a:accent4>
        <a:srgbClr val="FCE7AF"/>
      </a:accent4>
      <a:accent5>
        <a:srgbClr val="7BA79D"/>
      </a:accent5>
      <a:accent6>
        <a:srgbClr val="595959"/>
      </a:accent6>
      <a:hlink>
        <a:srgbClr val="FFFFFF"/>
      </a:hlink>
      <a:folHlink>
        <a:srgbClr val="968C8C"/>
      </a:folHlink>
    </a:clrScheme>
    <a:fontScheme name="Mission Wealth Font">
      <a:majorFont>
        <a:latin typeface="Myriad Pro"/>
        <a:ea typeface=""/>
        <a:cs typeface=""/>
      </a:majorFont>
      <a:minorFont>
        <a:latin typeface="Myriad Pro Light"/>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Adjacency</Template>
  <TotalTime>8698</TotalTime>
  <Words>1671</Words>
  <Application>Microsoft Office PowerPoint</Application>
  <PresentationFormat>On-screen Show (4:3)</PresentationFormat>
  <Paragraphs>65</Paragraphs>
  <Slides>11</Slides>
  <Notes>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Avenir Light</vt:lpstr>
      <vt:lpstr>Calibri</vt:lpstr>
      <vt:lpstr>Calibri-Light</vt:lpstr>
      <vt:lpstr>Myriad Pro</vt:lpstr>
      <vt:lpstr>Myriad Pro Light</vt:lpstr>
      <vt:lpstr>Wingdings</vt:lpstr>
      <vt:lpstr>Wingdings 2</vt:lpstr>
      <vt:lpstr>Median</vt:lpstr>
      <vt:lpstr> REFERENCE MATERIAL ONLY  All consulting and training materials are provided “as-is” and without any warranties; use of and/or reliance on these materials is at your own risk. Consulting and training materials may not be reproduced, used, or sold in whole or in part, in any manner, without written consent or license. This is publicly available information shared as requested and does not in any way constitute investment, legal or medical advice and is used at the recipient’s discretion.    </vt:lpstr>
      <vt:lpstr> REFERENCE MATERIAL ONLY  All consulting and training materials are provided “as-is” and without any warranties; use of and/or reliance on these materials is at your own risk. Consulting and training materials may not be reproduced, used, or sold in whole or in part, in any manner, without written consent or license. This is publicly available information shared as requested and does not in any way constitute investment, legal or medical advice and is used at the recipient’s discretion.    </vt:lpstr>
      <vt:lpstr> REFERENCE MATERIAL ONLY  All consulting and training materials are provided “as-is” and without any warranties; use of and/or reliance on these materials is at your own risk. Consulting and training materials may not be reproduced, used, or sold in whole or in part, in any manner, without written consent or license. This is publicly available information shared as requested and does not in any way constitute investment, legal or medical advice and is used at the recipient’s discretion.    </vt:lpstr>
      <vt:lpstr> REFERENCE MATERIAL ONLY  All consulting and training materials are provided “as-is” and without any warranties; use of and/or reliance on these materials is at your own risk. Consulting and training materials may not be reproduced, used, or sold in whole or in part, in any manner, without written consent or license. This is publicly available information shared as requested and does not in any way constitute investment, legal or medical advice and is used at the recipient’s discretion.    </vt:lpstr>
      <vt:lpstr> REFERENCE MATERIAL ONLY  All consulting and training materials are provided “as-is” and without any warranties; use of and/or reliance on these materials is at your own risk. Consulting and training materials may not be reproduced, used, or sold in whole or in part, in any manner, without written consent or license. This is publicly available information shared as requested and does not in any way constitute investment, legal or medical advice and is used at the recipient’s discretion.    </vt:lpstr>
      <vt:lpstr>PowerPoint Presentation</vt:lpstr>
      <vt:lpstr>PowerPoint Presentation</vt:lpstr>
      <vt:lpstr>PowerPoint Presentation</vt:lpstr>
      <vt:lpstr>PowerPoint Presentation</vt:lpstr>
      <vt:lpstr>PowerPoint Presentation</vt:lpstr>
      <vt:lpstr> REFERENCE MATERIAL ONLY  All consulting and training materials are provided “as-is” and without any warranties; use of and/or reliance on these materials is at your own risk. Consulting and training materials may not be reproduced, used, or sold in whole or in part, in any manner, without written consent or license. This is publicly available information shared as requested and does not in any way constitute investment, legal or medical advice and is used at the recipient’s discretion.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Michelle Wisniewski - Mission Wealth</dc:creator>
  <cp:lastModifiedBy>Allison Foulk</cp:lastModifiedBy>
  <cp:revision>672</cp:revision>
  <cp:lastPrinted>2020-03-10T15:06:48Z</cp:lastPrinted>
  <dcterms:created xsi:type="dcterms:W3CDTF">2017-03-15T16:43:07Z</dcterms:created>
  <dcterms:modified xsi:type="dcterms:W3CDTF">2020-03-23T05:44:41Z</dcterms:modified>
</cp:coreProperties>
</file>